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59" r:id="rId4"/>
    <p:sldId id="263" r:id="rId5"/>
    <p:sldId id="261" r:id="rId6"/>
    <p:sldId id="262" r:id="rId7"/>
    <p:sldId id="275" r:id="rId8"/>
    <p:sldId id="271" r:id="rId9"/>
    <p:sldId id="265" r:id="rId10"/>
    <p:sldId id="268" r:id="rId11"/>
    <p:sldId id="269" r:id="rId12"/>
    <p:sldId id="266" r:id="rId13"/>
    <p:sldId id="280" r:id="rId14"/>
    <p:sldId id="281" r:id="rId15"/>
    <p:sldId id="272" r:id="rId16"/>
    <p:sldId id="273" r:id="rId17"/>
    <p:sldId id="276" r:id="rId18"/>
    <p:sldId id="277" r:id="rId19"/>
    <p:sldId id="278" r:id="rId20"/>
    <p:sldId id="279" r:id="rId21"/>
    <p:sldId id="267" r:id="rId22"/>
    <p:sldId id="274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8C5C8-A924-44AB-87ED-EE5C485C35D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90F33-7480-41AE-8D23-18533F3E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0F33-7480-41AE-8D23-18533F3E51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8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0F33-7480-41AE-8D23-18533F3E51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8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0F33-7480-41AE-8D23-18533F3E51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8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0F33-7480-41AE-8D23-18533F3E51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8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0F33-7480-41AE-8D23-18533F3E51E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3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roda.s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258" y="1351500"/>
            <a:ext cx="678724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Экологическая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журналистика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08" y="188639"/>
            <a:ext cx="9016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cap="all" dirty="0">
                <a:solidFill>
                  <a:schemeClr val="bg1"/>
                </a:solidFill>
                <a:latin typeface="Arial" charset="0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altLang="ru-RU" sz="1600" cap="all" dirty="0">
                <a:solidFill>
                  <a:schemeClr val="bg1"/>
                </a:solidFill>
                <a:latin typeface="Arial" charset="0"/>
              </a:rPr>
              <a:t>города Калининграда средняя общеобразовательная школа №28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35402" y="6275601"/>
            <a:ext cx="1365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05 марта 2015 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г.</a:t>
            </a:r>
          </a:p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г. Калининград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58278" y="5804335"/>
            <a:ext cx="3996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Подготовила: Тимошенко Екатерина Алексеевна, </a:t>
            </a:r>
          </a:p>
          <a:p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педагог дополнительного образования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«Горячая» </a:t>
            </a:r>
            <a:r>
              <a:rPr lang="ru-RU" b="1" dirty="0"/>
              <a:t>новость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1728192"/>
          </a:xfrm>
        </p:spPr>
        <p:txBody>
          <a:bodyPr>
            <a:normAutofit/>
          </a:bodyPr>
          <a:lstStyle/>
          <a:p>
            <a:pPr marL="0" lvl="0" indent="355600" algn="just">
              <a:buNone/>
            </a:pPr>
            <a:r>
              <a:rPr lang="ru-RU" sz="2400" dirty="0"/>
              <a:t>И</a:t>
            </a:r>
            <a:r>
              <a:rPr lang="ru-RU" sz="2400" dirty="0" smtClean="0"/>
              <a:t>спользуется </a:t>
            </a:r>
            <a:r>
              <a:rPr lang="ru-RU" sz="2400" dirty="0"/>
              <a:t>в случае каких-либо неординарных событий, таких как аварии на предприятиях, выбросы вредных веществ, повлекшие массовые отравления или смерти, природные катаклизмы, заявления официальных лиц и др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01008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/>
              <a:t>Статья-справка</a:t>
            </a:r>
          </a:p>
          <a:p>
            <a:pPr lvl="0"/>
            <a:r>
              <a:rPr lang="ru-RU" sz="2400" b="1" dirty="0"/>
              <a:t>  </a:t>
            </a:r>
            <a:r>
              <a:rPr lang="ru-RU" sz="2400" b="1" dirty="0" smtClean="0"/>
              <a:t>   </a:t>
            </a:r>
            <a:r>
              <a:rPr lang="ru-RU" sz="2400" dirty="0" smtClean="0"/>
              <a:t>Справочная </a:t>
            </a:r>
            <a:r>
              <a:rPr lang="ru-RU" sz="2400" dirty="0"/>
              <a:t>информация о какой-либо проблеме, влияние тех или иных веществ на здоровье человека и т.д.; выполняет образовательно-просветительскую </a:t>
            </a:r>
            <a:r>
              <a:rPr lang="ru-RU" sz="2400" dirty="0" smtClean="0"/>
              <a:t>функцию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Интервью </a:t>
            </a:r>
            <a:r>
              <a:rPr lang="ru-RU" b="1" dirty="0"/>
              <a:t>с экспертом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dirty="0" smtClean="0"/>
              <a:t>         Используется </a:t>
            </a:r>
            <a:r>
              <a:rPr lang="ru-RU" sz="2000" dirty="0"/>
              <a:t>либо в том случае, когда сам интервьюируемый является предметом интереса публики, влиятелен и пользуется авторитетом, либо когда проблема уже сама по себе не является новостью, и в этом случае жанр интервью помогает посмотреть на данную проблему с другой стороны, представить новую точку </a:t>
            </a:r>
            <a:r>
              <a:rPr lang="ru-RU" sz="2000" dirty="0" smtClean="0"/>
              <a:t>зрения.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Репортаж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093" y="432503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        Описание </a:t>
            </a:r>
            <a:r>
              <a:rPr lang="ru-RU" sz="2000" dirty="0"/>
              <a:t>происходящего непосредственно с места </a:t>
            </a:r>
            <a:r>
              <a:rPr lang="ru-RU" sz="2000" dirty="0" smtClean="0"/>
              <a:t>события.</a:t>
            </a:r>
            <a:endParaRPr lang="ru-RU" sz="2000" dirty="0"/>
          </a:p>
        </p:txBody>
      </p:sp>
      <p:pic>
        <p:nvPicPr>
          <p:cNvPr id="10242" name="Picture 2" descr="Скачать обои василек, цветок, насекомое, синий, Божья коровка, жук - картинка #26882 c разрешением 1280x10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21106"/>
          <a:stretch/>
        </p:blipFill>
        <p:spPr bwMode="auto">
          <a:xfrm>
            <a:off x="2423055" y="5072158"/>
            <a:ext cx="4318578" cy="151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55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Структура материала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dirty="0"/>
              <a:t> </a:t>
            </a:r>
            <a:r>
              <a:rPr lang="ru-RU" b="1" dirty="0"/>
              <a:t>Заголовок</a:t>
            </a:r>
            <a:r>
              <a:rPr lang="ru-RU" dirty="0"/>
              <a:t> (название)</a:t>
            </a:r>
          </a:p>
          <a:p>
            <a:pPr marL="0" indent="0">
              <a:buNone/>
            </a:pPr>
            <a:r>
              <a:rPr lang="ru-RU" dirty="0"/>
              <a:t>* </a:t>
            </a:r>
            <a:r>
              <a:rPr lang="ru-RU" b="1" dirty="0"/>
              <a:t>Подзаголовок</a:t>
            </a:r>
            <a:r>
              <a:rPr lang="ru-RU" dirty="0"/>
              <a:t> (продолжение заголовка, но более длинная описательная часть)</a:t>
            </a:r>
          </a:p>
          <a:p>
            <a:pPr marL="0" indent="0">
              <a:buNone/>
            </a:pPr>
            <a:r>
              <a:rPr lang="ru-RU" dirty="0"/>
              <a:t>* </a:t>
            </a:r>
            <a:r>
              <a:rPr lang="ru-RU" b="1" dirty="0"/>
              <a:t>Лид</a:t>
            </a:r>
            <a:r>
              <a:rPr lang="ru-RU" dirty="0"/>
              <a:t> (вступительная </a:t>
            </a:r>
            <a:r>
              <a:rPr lang="ru-RU" dirty="0" smtClean="0"/>
              <a:t>часть)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* </a:t>
            </a:r>
            <a:r>
              <a:rPr lang="ru-RU" b="1" dirty="0" smtClean="0"/>
              <a:t>Основная часть</a:t>
            </a:r>
          </a:p>
          <a:p>
            <a:pPr marL="0" indent="0">
              <a:buNone/>
            </a:pPr>
            <a:r>
              <a:rPr lang="ru-RU" dirty="0" smtClean="0"/>
              <a:t>* </a:t>
            </a:r>
            <a:r>
              <a:rPr lang="ru-RU" b="1" dirty="0" smtClean="0"/>
              <a:t>Заключение</a:t>
            </a:r>
            <a:endParaRPr lang="ru-RU" b="1" dirty="0"/>
          </a:p>
          <a:p>
            <a:pPr marL="0" indent="0" algn="ctr">
              <a:buNone/>
            </a:pPr>
            <a:r>
              <a:rPr lang="ru-RU" dirty="0"/>
              <a:t>Любая статья должна отвечать на вопросы </a:t>
            </a:r>
            <a:r>
              <a:rPr lang="ru-RU" b="1" dirty="0"/>
              <a:t>Что? Где? Когда</a:t>
            </a:r>
            <a:r>
              <a:rPr lang="ru-RU" b="1" dirty="0" smtClean="0"/>
              <a:t>? + Кто? Как? Почему?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r>
              <a:rPr lang="ru-RU" dirty="0" err="1" smtClean="0"/>
              <a:t>лидов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288" cy="51411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/>
              <a:t>• </a:t>
            </a:r>
            <a:r>
              <a:rPr lang="ru-RU" sz="5600" b="1" dirty="0"/>
              <a:t>Перевернутая пирамида.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В самом начале вы сообщаете читателю суть события, а далее идет лишь описание подробностей, объяснение первоначального высказывания. Этот вид </a:t>
            </a:r>
            <a:r>
              <a:rPr lang="ru-RU" sz="5600" dirty="0" err="1"/>
              <a:t>лида</a:t>
            </a:r>
            <a:r>
              <a:rPr lang="ru-RU" sz="5600" dirty="0"/>
              <a:t> применяется в основном в тревожных сообщениях, предупреждающих об опасности, какой либо угрозе.</a:t>
            </a:r>
            <a:br>
              <a:rPr lang="ru-RU" sz="5600" dirty="0"/>
            </a:br>
            <a:r>
              <a:rPr lang="ru-RU" sz="5600" dirty="0"/>
              <a:t>• </a:t>
            </a:r>
            <a:r>
              <a:rPr lang="ru-RU" sz="5600" b="1" dirty="0"/>
              <a:t>Нагнетание напряжения</a:t>
            </a:r>
            <a:r>
              <a:rPr lang="ru-RU" sz="5600" dirty="0"/>
              <a:t>. Вы начинаете как бы издалека, постепенно, каждым новым</a:t>
            </a:r>
            <a:br>
              <a:rPr lang="ru-RU" sz="5600" dirty="0"/>
            </a:br>
            <a:r>
              <a:rPr lang="ru-RU" sz="5600" dirty="0"/>
              <a:t>предложением подводя читателя к самому захватывающему моменту, постоянно подогревая его интерес. При этом вы рискуете разочаровать часть аудитории, если будете использовать этот прием при описании какого либо заурядного факта. Поэтому этот вид </a:t>
            </a:r>
            <a:r>
              <a:rPr lang="ru-RU" sz="5600" dirty="0" err="1"/>
              <a:t>лида</a:t>
            </a:r>
            <a:r>
              <a:rPr lang="ru-RU" sz="5600" dirty="0"/>
              <a:t> применяется в материалах, посвященных неординарным, интересным, иногда и трагичным событиям.</a:t>
            </a:r>
            <a:br>
              <a:rPr lang="ru-RU" sz="5600" dirty="0"/>
            </a:br>
            <a:r>
              <a:rPr lang="ru-RU" sz="5600" i="1" dirty="0" smtClean="0"/>
              <a:t>«Вечер </a:t>
            </a:r>
            <a:r>
              <a:rPr lang="ru-RU" sz="5600" i="1" dirty="0"/>
              <a:t>великолепен. У Саши с Лерой первое свидание. Лера, конечно же, надела свое самое красивое платье и изящные туфельки на каблучках. Гуляя по вечернему городу, они скоро устали и решили присесть в сквере на скамейке. Время пролетело незаметно, и пора было расставаться. Саша встал и подал руку </a:t>
            </a:r>
            <a:r>
              <a:rPr lang="ru-RU" sz="5600" i="1" dirty="0" smtClean="0"/>
              <a:t>Лере</a:t>
            </a:r>
            <a:r>
              <a:rPr lang="ru-RU" sz="5600" i="1" dirty="0"/>
              <a:t>. Но произошло </a:t>
            </a:r>
            <a:r>
              <a:rPr lang="ru-RU" sz="5600" i="1" dirty="0" smtClean="0"/>
              <a:t>непредвиденное...»</a:t>
            </a:r>
            <a:r>
              <a:rPr lang="ru-RU" sz="5600" i="1" dirty="0"/>
              <a:t/>
            </a:r>
            <a:br>
              <a:rPr lang="ru-RU" sz="5600" i="1" dirty="0"/>
            </a:br>
            <a:r>
              <a:rPr lang="ru-RU" sz="5600" b="1" dirty="0"/>
              <a:t>• Зарисовка.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Вы можете начать материал с описания места события, обстановки, самих людей – героев материала, собеседника. 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b="1" dirty="0" smtClean="0"/>
              <a:t>• </a:t>
            </a:r>
            <a:r>
              <a:rPr lang="ru-RU" sz="5600" b="1" dirty="0"/>
              <a:t>Вопрос.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Вы задаете вопрос в первом предложении, а весь последующий материал является ответом на него. Следует избегать риторических вопросов, ответ на которые очевиден или не требуется вовсе. Желательно, чтобы вопросы были неординарными, неожиданными, интригующими.</a:t>
            </a:r>
            <a:br>
              <a:rPr lang="ru-RU" sz="5600" dirty="0"/>
            </a:br>
            <a:r>
              <a:rPr lang="ru-RU" sz="5600" dirty="0"/>
              <a:t>«Вы говорите, у детей нет проблем?» или «В экспедицию хотите?»</a:t>
            </a:r>
            <a:br>
              <a:rPr lang="ru-RU" sz="5600" dirty="0"/>
            </a:br>
            <a:r>
              <a:rPr lang="ru-RU" sz="5600" b="1" dirty="0"/>
              <a:t>• Цитата.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Материал начинается со слов собеседника, если это интервью, или цитатой из песни, литературного произведения. Можно использовать в качестве </a:t>
            </a:r>
            <a:r>
              <a:rPr lang="ru-RU" sz="5600" dirty="0" err="1"/>
              <a:t>лида</a:t>
            </a:r>
            <a:r>
              <a:rPr lang="ru-RU" sz="5600" dirty="0"/>
              <a:t> известную пословицу, поговорку или крылатую фразу.</a:t>
            </a:r>
            <a:br>
              <a:rPr lang="ru-RU" sz="5600" dirty="0"/>
            </a:br>
            <a:r>
              <a:rPr lang="ru-RU" sz="5600" i="1" dirty="0"/>
              <a:t>«Чудный месяц горит над рекою, над местами отроческих лет, и на родине, полной покоя, широко разгорается свет». Эти замечательные строки Николай Рубцов посвятил Никольской земле, скромной, но от этого не менее милой </a:t>
            </a:r>
            <a:r>
              <a:rPr lang="ru-RU" sz="5600" i="1" dirty="0" smtClean="0"/>
              <a:t>родине...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0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dirty="0"/>
              <a:t>• </a:t>
            </a:r>
            <a:r>
              <a:rPr lang="ru-RU" sz="4000" b="1" dirty="0"/>
              <a:t>Анекдот, шутка. </a:t>
            </a:r>
            <a:r>
              <a:rPr lang="ru-RU" sz="4000" dirty="0"/>
              <a:t>Использовать анекдот или шутку в качестве </a:t>
            </a:r>
            <a:r>
              <a:rPr lang="ru-RU" sz="4000" dirty="0" err="1"/>
              <a:t>лида</a:t>
            </a:r>
            <a:r>
              <a:rPr lang="ru-RU" sz="4000" dirty="0"/>
              <a:t> необходимо</a:t>
            </a:r>
            <a:br>
              <a:rPr lang="ru-RU" sz="4000" dirty="0"/>
            </a:br>
            <a:r>
              <a:rPr lang="ru-RU" sz="4000" dirty="0"/>
              <a:t>обязательно «в тему». Например, его не следует использовать, если вы рассказываете о каком либо трагическом или серьезном событии. И, наоборот, такой прием очень хорош, если вы </a:t>
            </a:r>
            <a:r>
              <a:rPr lang="ru-RU" sz="4000" dirty="0" smtClean="0"/>
              <a:t>пишете сатирический </a:t>
            </a:r>
            <a:r>
              <a:rPr lang="ru-RU" sz="4000" dirty="0"/>
              <a:t>материал или описываете </a:t>
            </a:r>
            <a:r>
              <a:rPr lang="ru-RU" sz="4000" dirty="0" smtClean="0"/>
              <a:t>какой-нибудь </a:t>
            </a:r>
            <a:r>
              <a:rPr lang="ru-RU" sz="4000" dirty="0"/>
              <a:t>забавный случай. При этом следует помнить, что сатира часто граничит с сарказмом, который читатель или герой материала может воспринять как обидный выпад в свой адрес.</a:t>
            </a:r>
            <a:br>
              <a:rPr lang="ru-RU" sz="4000" dirty="0"/>
            </a:br>
            <a:r>
              <a:rPr lang="ru-RU" sz="4000" dirty="0"/>
              <a:t>Лучше всего, если материал, в котором использован анекдот или обыграна шутка будет иметь безличный характер:</a:t>
            </a:r>
            <a:br>
              <a:rPr lang="ru-RU" sz="4000" dirty="0"/>
            </a:br>
            <a:r>
              <a:rPr lang="ru-RU" sz="4000" i="1" dirty="0"/>
              <a:t>– Купи слона!</a:t>
            </a:r>
            <a:br>
              <a:rPr lang="ru-RU" sz="4000" i="1" dirty="0"/>
            </a:br>
            <a:r>
              <a:rPr lang="ru-RU" sz="4000" i="1" dirty="0"/>
              <a:t>– А зачем он мне?</a:t>
            </a:r>
            <a:br>
              <a:rPr lang="ru-RU" sz="4000" i="1" dirty="0"/>
            </a:br>
            <a:r>
              <a:rPr lang="ru-RU" sz="4000" i="1" dirty="0"/>
              <a:t>– Все так говорят, а ты возьми да и купи слона!</a:t>
            </a:r>
            <a:br>
              <a:rPr lang="ru-RU" sz="4000" i="1" dirty="0"/>
            </a:br>
            <a:r>
              <a:rPr lang="ru-RU" sz="4000" i="1" dirty="0"/>
              <a:t>– У меня уже есть один</a:t>
            </a:r>
            <a:r>
              <a:rPr lang="ru-RU" sz="4000" i="1" dirty="0" smtClean="0"/>
              <a:t>.</a:t>
            </a:r>
            <a:endParaRPr lang="ru-RU" sz="4000" i="1" dirty="0"/>
          </a:p>
          <a:p>
            <a:pPr marL="0" indent="0">
              <a:buNone/>
            </a:pPr>
            <a:r>
              <a:rPr lang="ru-RU" sz="4000" i="1" dirty="0"/>
              <a:t>– У всех уже есть, а ты возьми да и купи слона!</a:t>
            </a:r>
            <a:br>
              <a:rPr lang="ru-RU" sz="4000" i="1" dirty="0"/>
            </a:br>
            <a:r>
              <a:rPr lang="ru-RU" sz="4000" i="1" dirty="0"/>
              <a:t>Диалог примерно такого же содержания частенько приходится слышать на городском вещевом рынке, где то и дело со всех сторон вам предлагают «купить слона</a:t>
            </a:r>
            <a:r>
              <a:rPr lang="ru-RU" sz="4000" i="1" dirty="0" smtClean="0"/>
              <a:t>»…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• </a:t>
            </a:r>
            <a:r>
              <a:rPr lang="ru-RU" sz="4000" b="1" dirty="0"/>
              <a:t>Интересная подробность</a:t>
            </a:r>
            <a:r>
              <a:rPr lang="ru-RU" sz="4000" dirty="0"/>
              <a:t>. В самом начале вы словно бросаете читателю «наживку»,</a:t>
            </a:r>
            <a:br>
              <a:rPr lang="ru-RU" sz="4000" dirty="0"/>
            </a:br>
            <a:r>
              <a:rPr lang="ru-RU" sz="4000" dirty="0"/>
              <a:t>то есть привлекаете его внимание с помощью интересной детали, как бы выхваченной из общего контекста материала. Однако сама суть описываемого события раскрывается лишь по ходу развития действия. Поэтому заинтересованный читатель должен прочитать весь материал, чтобы понять, о чем идет речь.</a:t>
            </a:r>
            <a:br>
              <a:rPr lang="ru-RU" sz="4000" dirty="0"/>
            </a:br>
            <a:r>
              <a:rPr lang="ru-RU" sz="4000" dirty="0" smtClean="0"/>
              <a:t>«</a:t>
            </a:r>
            <a:r>
              <a:rPr lang="ru-RU" sz="4000" i="1" dirty="0" smtClean="0"/>
              <a:t>Вокруг </a:t>
            </a:r>
            <a:r>
              <a:rPr lang="ru-RU" sz="4000" i="1" dirty="0"/>
              <a:t>огромного костра бесновались черти и сушили намокшие хвосты русалки. Таким веселым и завораживающим действом начался праздник Нептуна в лагере «Орленок»…</a:t>
            </a:r>
            <a:br>
              <a:rPr lang="ru-RU" sz="4000" i="1" dirty="0"/>
            </a:br>
            <a:r>
              <a:rPr lang="ru-RU" sz="4000" dirty="0"/>
              <a:t>• </a:t>
            </a:r>
            <a:r>
              <a:rPr lang="ru-RU" sz="4000" b="1" dirty="0"/>
              <a:t>Повествование (затяжной прыжок). </a:t>
            </a:r>
            <a:r>
              <a:rPr lang="ru-RU" sz="4000" dirty="0"/>
              <a:t>По ходу материала вы выстраиваете логическую </a:t>
            </a:r>
            <a:r>
              <a:rPr lang="ru-RU" sz="4000" dirty="0" smtClean="0"/>
              <a:t>цепочку, в </a:t>
            </a:r>
            <a:r>
              <a:rPr lang="ru-RU" sz="4000" dirty="0"/>
              <a:t>которой каждое последующее предложение конкретизирует, обыгрывает предыдущее, т. е. является его логическим продолжением. Последнее предложение подводит черту под всем вышесказанным, но для того, чтобы такой </a:t>
            </a:r>
            <a:r>
              <a:rPr lang="ru-RU" sz="4000" dirty="0" err="1"/>
              <a:t>лид</a:t>
            </a:r>
            <a:r>
              <a:rPr lang="ru-RU" sz="4000" dirty="0"/>
              <a:t> был интересным вывод должен быть неожиданным.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2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12068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dirty="0" smtClean="0"/>
              <a:t>Материал будет прочитан до конца, если журналист будет помнить об информационной классификации:</a:t>
            </a:r>
            <a:r>
              <a:rPr lang="ru-RU" altLang="ru-RU" sz="2400" b="1" dirty="0" smtClean="0"/>
              <a:t> </a:t>
            </a:r>
            <a:endParaRPr lang="ru-RU" altLang="ru-RU" sz="2400" b="1" u="sng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000" u="sng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близость темы;</a:t>
            </a:r>
            <a:endParaRPr lang="ru-RU" altLang="ru-RU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своевременность;</a:t>
            </a:r>
            <a:endParaRPr lang="ru-RU" altLang="ru-RU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воздействие;</a:t>
            </a:r>
            <a:endParaRPr lang="ru-RU" altLang="ru-RU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необычность;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800" dirty="0" smtClean="0"/>
          </a:p>
          <a:p>
            <a:pPr algn="ctr">
              <a:buNone/>
            </a:pPr>
            <a:r>
              <a:rPr lang="ru-RU" altLang="ru-RU" sz="2800" b="1" dirty="0" smtClean="0"/>
              <a:t>Читабельность </a:t>
            </a:r>
            <a:r>
              <a:rPr lang="ru-RU" altLang="ru-RU" sz="2800" dirty="0" smtClean="0"/>
              <a:t>– </a:t>
            </a:r>
            <a:r>
              <a:rPr lang="ru-RU" altLang="ru-RU" sz="2800" dirty="0"/>
              <a:t>соотношение содержания и соответствующего ему стиля изложения</a:t>
            </a:r>
            <a:r>
              <a:rPr lang="ru-RU" altLang="ru-RU" sz="2800" dirty="0">
                <a:latin typeface="Arial" charset="0"/>
              </a:rPr>
              <a:t>.</a:t>
            </a:r>
          </a:p>
          <a:p>
            <a:pPr algn="ctr">
              <a:buNone/>
            </a:pPr>
            <a:r>
              <a:rPr lang="ru-RU" altLang="ru-RU" sz="2800" dirty="0"/>
              <a:t>    Задача журналиста состоит в том, чтобы обеспечить читателю оптимальную возможность понять смысл текста</a:t>
            </a:r>
            <a:r>
              <a:rPr lang="ru-RU" altLang="ru-RU" sz="2800" dirty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580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99236" y="548680"/>
            <a:ext cx="8352928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/>
              <a:t>Информативная ценность материала</a:t>
            </a:r>
            <a:endParaRPr lang="ru-RU" altLang="ru-RU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2000" dirty="0" smtClean="0">
              <a:latin typeface="Arial" charset="0"/>
            </a:endParaRPr>
          </a:p>
          <a:p>
            <a:pPr eaLnBrk="1" hangingPunct="1"/>
            <a:r>
              <a:rPr lang="ru-RU" altLang="ru-RU" sz="2400" dirty="0" smtClean="0"/>
              <a:t>Достаточен ли общий словарный запас ваших читателей для понимания материала?</a:t>
            </a:r>
          </a:p>
          <a:p>
            <a:pPr eaLnBrk="1" hangingPunct="1"/>
            <a:r>
              <a:rPr lang="ru-RU" altLang="ru-RU" sz="2400" dirty="0" smtClean="0"/>
              <a:t>Владеют ли они словарем специальных терминов – в данном случае экологических?</a:t>
            </a:r>
          </a:p>
          <a:p>
            <a:pPr eaLnBrk="1" hangingPunct="1"/>
            <a:r>
              <a:rPr lang="ru-RU" altLang="ru-RU" sz="2400" dirty="0" smtClean="0"/>
              <a:t>Смогли ли они уловить логику изложения темы статьи (новости), то есть ее ГЛАВНОГО смысла?</a:t>
            </a:r>
          </a:p>
        </p:txBody>
      </p:sp>
      <p:pic>
        <p:nvPicPr>
          <p:cNvPr id="12290" name="Picture 2" descr="1366x768 одуванчик, отражение, цветы, роса, капли, ромашки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834680" cy="212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2" name="Picture 4" descr="Божья коровка на листе HD обои для рабочего стола: High Definition: Fullscreen: Мобильный телефон: Dual 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64" y="4757024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4" name="Picture 6" descr="Скачать картинку бесплатно божья коровка, жук, насекомое, фотка 305254- я, красивые обои на GoodFon.com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59632" y="5589240"/>
            <a:ext cx="1944216" cy="121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62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solidFill>
            <a:schemeClr val="bg1">
              <a:alpha val="73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pPr marL="0" indent="452438" algn="ctr">
              <a:buNone/>
            </a:pPr>
            <a:endParaRPr lang="ru-RU" b="1" cap="all" dirty="0" smtClean="0"/>
          </a:p>
          <a:p>
            <a:pPr marL="0" indent="452438" algn="ctr">
              <a:buNone/>
            </a:pPr>
            <a:r>
              <a:rPr lang="ru-RU" sz="3800" b="1" cap="all" dirty="0" smtClean="0"/>
              <a:t>ГОВОРЯЩИЕ </a:t>
            </a:r>
            <a:r>
              <a:rPr lang="ru-RU" sz="3800" b="1" cap="all" dirty="0"/>
              <a:t>КОНТЕЙНЕРЫ В ДЕТСКОМ САДУ </a:t>
            </a:r>
            <a:endParaRPr lang="ru-RU" sz="3800" b="1" cap="all" dirty="0" smtClean="0"/>
          </a:p>
          <a:p>
            <a:pPr marL="0" indent="452438" algn="ctr">
              <a:buNone/>
            </a:pPr>
            <a:endParaRPr lang="ru-RU" b="1" cap="all" dirty="0" smtClean="0"/>
          </a:p>
          <a:p>
            <a:pPr marL="0" indent="452438" algn="just">
              <a:buNone/>
            </a:pPr>
            <a:r>
              <a:rPr lang="ru-RU" b="1" dirty="0" smtClean="0"/>
              <a:t>В </a:t>
            </a:r>
            <a:r>
              <a:rPr lang="ru-RU" b="1" dirty="0"/>
              <a:t>четырёх детских садах Петрозаводска появились контейнеры для сбора пластика и макулатуры "</a:t>
            </a:r>
            <a:r>
              <a:rPr lang="ru-RU" b="1" dirty="0" err="1"/>
              <a:t>Проглотики</a:t>
            </a:r>
            <a:r>
              <a:rPr lang="ru-RU" b="1" dirty="0"/>
              <a:t>", сообщает городская мэрия. Ребята из детского сада №34 уже придумали им названия - </a:t>
            </a:r>
            <a:r>
              <a:rPr lang="ru-RU" b="1" dirty="0" err="1"/>
              <a:t>Фуфырик</a:t>
            </a:r>
            <a:r>
              <a:rPr lang="ru-RU" b="1" dirty="0"/>
              <a:t> </a:t>
            </a:r>
            <a:r>
              <a:rPr lang="ru-RU" b="1" dirty="0" smtClean="0"/>
              <a:t>и </a:t>
            </a:r>
            <a:r>
              <a:rPr lang="ru-RU" b="1" dirty="0" err="1" smtClean="0"/>
              <a:t>Буся</a:t>
            </a:r>
            <a:r>
              <a:rPr lang="ru-RU" b="1" dirty="0" smtClean="0"/>
              <a:t>.</a:t>
            </a:r>
            <a:endParaRPr lang="ru-RU" b="1" dirty="0"/>
          </a:p>
          <a:p>
            <a:pPr marL="0" indent="452438" algn="just">
              <a:buNone/>
            </a:pPr>
            <a:r>
              <a:rPr lang="ru-RU" dirty="0" smtClean="0"/>
              <a:t>В </a:t>
            </a:r>
            <a:r>
              <a:rPr lang="ru-RU" dirty="0"/>
              <a:t>рамках программы "Чистый город" на муниципальные средства были закуплены интерактивные контейнеры, которые благодарят тех, кто опускает в них пластик или </a:t>
            </a:r>
            <a:r>
              <a:rPr lang="ru-RU" dirty="0" smtClean="0"/>
              <a:t>бумагу.</a:t>
            </a:r>
            <a:endParaRPr lang="ru-RU" dirty="0"/>
          </a:p>
          <a:p>
            <a:pPr marL="0" indent="452438" algn="just">
              <a:buNone/>
            </a:pPr>
            <a:r>
              <a:rPr lang="ru-RU" dirty="0" smtClean="0"/>
              <a:t>В </a:t>
            </a:r>
            <a:r>
              <a:rPr lang="ru-RU" dirty="0"/>
              <a:t>январе воспитанники детского сада начали учиться правилам раздельного сбора мусора. Ребятам рассказывают, что пластиковые бутылки и прочие емкости стоит очищать и сминать, перед тем как опустить в </a:t>
            </a:r>
            <a:r>
              <a:rPr lang="ru-RU" dirty="0" smtClean="0"/>
              <a:t>ящик.</a:t>
            </a:r>
            <a:endParaRPr lang="ru-RU" dirty="0"/>
          </a:p>
          <a:p>
            <a:pPr marL="0" indent="452438" algn="just">
              <a:buNone/>
            </a:pPr>
            <a:r>
              <a:rPr lang="ru-RU" dirty="0" smtClean="0"/>
              <a:t>Для </a:t>
            </a:r>
            <a:r>
              <a:rPr lang="ru-RU" dirty="0"/>
              <a:t>того чтобы познакомить с методом раздельного сбора мусора детей из всех групп в детском саду, каждые три дня в течение января необычные контейнеры будут менять свое </a:t>
            </a:r>
            <a:r>
              <a:rPr lang="ru-RU" dirty="0" smtClean="0"/>
              <a:t>местоположение.</a:t>
            </a:r>
          </a:p>
          <a:p>
            <a:pPr marL="0" indent="452438" algn="just">
              <a:buNone/>
            </a:pPr>
            <a:r>
              <a:rPr lang="ru-RU" dirty="0" smtClean="0"/>
              <a:t>Администрация Петрозаводска планирует разместить говорящие контейнеры во всех детских садах.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4827" y="6381328"/>
            <a:ext cx="329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http://ecoreporter.ru/node/2367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  <a:solidFill>
            <a:schemeClr val="bg1">
              <a:alpha val="73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5100" b="1" cap="all" dirty="0" smtClean="0"/>
          </a:p>
          <a:p>
            <a:pPr marL="0" indent="0" algn="ctr">
              <a:buNone/>
            </a:pPr>
            <a:r>
              <a:rPr lang="ru-RU" sz="5100" b="1" cap="all" dirty="0" smtClean="0"/>
              <a:t>В </a:t>
            </a:r>
            <a:r>
              <a:rPr lang="ru-RU" sz="5100" b="1" cap="all" dirty="0"/>
              <a:t>ГОРОДАХ РОССИИ ПЕРЕСЧИТАЛИ </a:t>
            </a:r>
            <a:r>
              <a:rPr lang="ru-RU" sz="5100" b="1" cap="all" dirty="0" smtClean="0"/>
              <a:t>УТОК</a:t>
            </a:r>
          </a:p>
          <a:p>
            <a:pPr marL="0" indent="0" algn="ctr">
              <a:buNone/>
            </a:pPr>
            <a:endParaRPr lang="ru-RU" sz="5100" b="1" cap="all" dirty="0"/>
          </a:p>
          <a:p>
            <a:pPr marL="0" indent="452438" algn="just">
              <a:buNone/>
            </a:pPr>
            <a:r>
              <a:rPr lang="ru-RU" b="1" dirty="0" smtClean="0"/>
              <a:t>Общероссийский </a:t>
            </a:r>
            <a:r>
              <a:rPr lang="ru-RU" b="1" dirty="0"/>
              <a:t>учёт зимующих водоплавающих птиц "Серая шейка-2015" прошёл в тридцати городах страны 18 января.</a:t>
            </a:r>
          </a:p>
          <a:p>
            <a:pPr marL="0" indent="452438" algn="just">
              <a:buNone/>
            </a:pPr>
            <a:r>
              <a:rPr lang="ru-RU" dirty="0"/>
              <a:t>Учёт проводят специалисты-орнитологи, однако им, зачастую, не под силу охватить все места зимовок, и не обо всех местах зимних скоплений уток они знают. Поэтому Союз охраны птиц России традиционно принять участие в учёте всех любителей птиц. Широкое участие населения в зимних учётах уже стало большим подспорьем учёным. Мониторинг массовых видов и их местообитаний имеет и практическое значение. Данные об изменении численности и размещения птиц могут служить индикаторами социально-экономической обстановки, состояния водоёмов и т.п. К тому же, учёт – это прекрасная возможность познакомиться с зимующими водоплавающими своего края.</a:t>
            </a:r>
          </a:p>
          <a:p>
            <a:pPr marL="0" indent="452438" algn="just">
              <a:buNone/>
            </a:pPr>
            <a:r>
              <a:rPr lang="ru-RU" dirty="0"/>
              <a:t>Большинство водоплавающих птиц осенью покидает наши края и зимует в Западной и Южной Европе, на Каспии, в Индии, Китае и Юго-Восточной Азии. Уток гонит на юг не холод как таковой, а замерзание водоёмов, поскольку это лишает их мест кормёжки. Однако строительство плотин на европейских и сибирских реках привело к тому, что ниже водосбросов образовались многокилометровые свободные ото льда участки реки, которые не замерзают в самые суровые зимы. Обширные пространства свободной ото льда воды образуются также в местах сброса тёплых вод ГРЭС и в больших городах. Водоплавающие птицы все чаще и чаще остаются зимовать в таких местах в средней полосе Европейской России, Поволжье и в южной Сибири. Для того, чтобы выяснить, насколько важны для птиц подобные «холодные зимовки», какие виды зимуют здесь и в каком количестве, Союз охраны птиц России проводит ежегодный </a:t>
            </a:r>
            <a:r>
              <a:rPr lang="ru-RU" dirty="0" err="1"/>
              <a:t>среднезимний</a:t>
            </a:r>
            <a:r>
              <a:rPr lang="ru-RU" dirty="0"/>
              <a:t> учёт водоплавающих птиц. В этом году он прошёл в Москве и Московской области, Санкт-Петербурге, Ульяновске, Иваново, Саратове, Краснодаре, Саранске, </a:t>
            </a:r>
            <a:r>
              <a:rPr lang="ru-RU" dirty="0" smtClean="0"/>
              <a:t>Иркутске…</a:t>
            </a:r>
            <a:endParaRPr lang="ru-RU" dirty="0"/>
          </a:p>
          <a:p>
            <a:pPr marL="0" indent="452438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4827" y="6381328"/>
            <a:ext cx="329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http://ecoreporter.ru/node/2367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0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88616" y="332656"/>
            <a:ext cx="8229600" cy="633670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cap="all" dirty="0" smtClean="0"/>
          </a:p>
          <a:p>
            <a:pPr marL="0" indent="0" algn="ctr">
              <a:buNone/>
            </a:pPr>
            <a:r>
              <a:rPr lang="ru-RU" sz="3800" b="1" cap="all" dirty="0" smtClean="0"/>
              <a:t>В </a:t>
            </a:r>
            <a:r>
              <a:rPr lang="ru-RU" sz="3800" b="1" cap="all" dirty="0"/>
              <a:t>ПАРКЕ С ПОМОЩЬЮ QR-КОДОВ МОЖНО ПОСЛУШАТЬ ГОЛОСА ПТИЦ</a:t>
            </a:r>
          </a:p>
          <a:p>
            <a:pPr marL="0" indent="0" algn="ctr">
              <a:buNone/>
            </a:pPr>
            <a:endParaRPr lang="ru-RU" dirty="0"/>
          </a:p>
          <a:p>
            <a:pPr marL="0" indent="355600" algn="just">
              <a:buNone/>
            </a:pPr>
            <a:r>
              <a:rPr lang="ru-RU" dirty="0"/>
              <a:t>На московской природной территории «Кузьминки-Люблино» открылась экспозиция стендов экологической направленности «Покормите птиц зимой». На 10 двусторонних информационных щитах с электрической подсветкой размещены плакаты с изображениями птиц Москвы. Посетители парка научатся отличать различные виды дятлов и синиц, узнают, как выглядит свиристель, рябинник, поползень, зеленушка, снегирь, щегол, чечётка и другие. Комментарии ко всем изображениям содержат описание внешнего вида птиц, ареала обитания, советы по их подкормке в зимний период, а также QR-коды, с помощью которых горожане могут услышать голоса птиц.</a:t>
            </a:r>
          </a:p>
          <a:p>
            <a:pPr marL="0" indent="355600" algn="just">
              <a:buNone/>
            </a:pPr>
            <a:r>
              <a:rPr lang="ru-RU" dirty="0"/>
              <a:t>Размещение информационных стендов является одним из эффективных каналов распространения экологической информации, привлекающей внимание людей разных возрастов к проблемам охраны окружающей среды. Ранее эти стенды размещались на «анонсной площадке» на Чистопрудном бульваре в рамках экспозиций, организованных Департаментом природопользования и охраны окружающей среды Москвы. Напомним, с 28 июля уже сменилось три экспозиции: «Все краски зеленого города», «Зеленый офис», «Акция по раздельному сбору отходов». Так, на стендах были представлены детские рисунки, отобранные в рамках творческих конкурсов Департаментом природопользования и охраны окружающей среды. Рисунки рассказывали москвичам об обитателях особо охраняемых природных территорий и важности их сохранения. Следующая экспозиция была посвящена бережному отношению к природным ресурсам, </a:t>
            </a:r>
            <a:r>
              <a:rPr lang="ru-RU" dirty="0" err="1"/>
              <a:t>водо</a:t>
            </a:r>
            <a:r>
              <a:rPr lang="ru-RU" dirty="0"/>
              <a:t> и энергосбережению и эколого-просветительской кампании «Зеленый офис». На предпоследней была размещена информация об акциях по раздельному сбору отходов и советы по грамотному обращению с ними. И, наконец, зимой черед дошел до акции «Покормите птиц зимой». Стенды, которые размещены в парке «Кузьминки-Люблино», были разработаны на основании материалов, предоставленных Российской общественной организацией «Союз охраны птиц России».</a:t>
            </a:r>
          </a:p>
          <a:p>
            <a:pPr marL="0" indent="355600" algn="just">
              <a:buNone/>
            </a:pPr>
            <a:r>
              <a:rPr lang="ru-RU" dirty="0"/>
              <a:t>Сотрудники Дирекции природной территории «Кузьминки-Люблино» планируют использовать стенды в качестве наглядного пособия в своей ежедневной эколого-просветительской работе, при проведении экскурсий и интерактивных программ для школьников, которые и стали первыми посетителями этой выставки под открытым небом.</a:t>
            </a:r>
          </a:p>
        </p:txBody>
      </p:sp>
    </p:spTree>
    <p:extLst>
      <p:ext uri="{BB962C8B-B14F-4D97-AF65-F5344CB8AC3E}">
        <p14:creationId xmlns:p14="http://schemas.microsoft.com/office/powerpoint/2010/main" val="41492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Экологическая журналистика, </a:t>
            </a:r>
            <a:r>
              <a:rPr lang="ru-RU" b="1" dirty="0" err="1">
                <a:solidFill>
                  <a:schemeClr val="bg1"/>
                </a:solidFill>
              </a:rPr>
              <a:t>экожурналистика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smtClean="0">
                <a:solidFill>
                  <a:schemeClr val="bg1"/>
                </a:solidFill>
              </a:rPr>
              <a:t>направление</a:t>
            </a:r>
            <a:r>
              <a:rPr lang="ru-RU" dirty="0">
                <a:solidFill>
                  <a:schemeClr val="bg1"/>
                </a:solidFill>
              </a:rPr>
              <a:t> журналистики, </a:t>
            </a:r>
            <a:r>
              <a:rPr lang="ru-RU" dirty="0" smtClean="0">
                <a:solidFill>
                  <a:schemeClr val="bg1"/>
                </a:solidFill>
              </a:rPr>
              <a:t>подразумевающее </a:t>
            </a:r>
            <a:r>
              <a:rPr lang="ru-RU" dirty="0">
                <a:solidFill>
                  <a:schemeClr val="bg1"/>
                </a:solidFill>
              </a:rPr>
              <a:t>обширное освещение экологических вопросов как глобального, так и регионального значения, чьей предметной областью является сбор, анализ и распространение информации, касающейся текущих событий, тенденций и проблем, связанных с окружающей средой, с которой постоянно взаимодействует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67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88616" y="332656"/>
            <a:ext cx="8229600" cy="633670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400" b="1" dirty="0" smtClean="0"/>
          </a:p>
          <a:p>
            <a:pPr marL="0" indent="0" algn="ctr">
              <a:buNone/>
            </a:pPr>
            <a:r>
              <a:rPr lang="ru-RU" sz="7400" b="1" dirty="0" smtClean="0"/>
              <a:t>В </a:t>
            </a:r>
            <a:r>
              <a:rPr lang="ru-RU" sz="7400" b="1" dirty="0"/>
              <a:t>Москве бесплатно раздают пакетики с белым порошком, похожим на наркотик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  <a:p>
            <a:pPr marL="0" indent="355600">
              <a:buNone/>
            </a:pPr>
            <a:r>
              <a:rPr lang="ru-RU" sz="3400" dirty="0" smtClean="0"/>
              <a:t>В столице  были замечены экологические </a:t>
            </a:r>
            <a:r>
              <a:rPr lang="ru-RU" sz="3400" dirty="0"/>
              <a:t>акции, направленные против полиэтиленовых пакетов. Инициатором акции выступили </a:t>
            </a:r>
            <a:r>
              <a:rPr lang="ru-RU" sz="3400" dirty="0" err="1"/>
              <a:t>Greengo</a:t>
            </a:r>
            <a:r>
              <a:rPr lang="ru-RU" sz="3400" dirty="0"/>
              <a:t> – первая компания в России, производящая </a:t>
            </a:r>
            <a:r>
              <a:rPr lang="ru-RU" sz="3400" dirty="0" smtClean="0"/>
              <a:t>эко-сумки. Москвичам </a:t>
            </a:r>
            <a:r>
              <a:rPr lang="ru-RU" sz="3400" dirty="0"/>
              <a:t>массово были розданы пакетики с белым порошком, похожим на кокаин. Позже на улицах с </a:t>
            </a:r>
            <a:r>
              <a:rPr lang="ru-RU" sz="3400" dirty="0" err="1"/>
              <a:t>антипакетными</a:t>
            </a:r>
            <a:r>
              <a:rPr lang="ru-RU" sz="3400" dirty="0"/>
              <a:t> лозунгами появились не только промоутеры, но и бомжи. </a:t>
            </a:r>
            <a:endParaRPr lang="ru-RU" sz="3400" dirty="0" smtClean="0"/>
          </a:p>
          <a:p>
            <a:pPr marL="0" indent="355600">
              <a:buNone/>
            </a:pPr>
            <a:r>
              <a:rPr lang="ru-RU" sz="3400" dirty="0" smtClean="0"/>
              <a:t>Организаторы </a:t>
            </a:r>
            <a:r>
              <a:rPr lang="ru-RU" sz="3400" dirty="0"/>
              <a:t>акции уверены, что проблема пластиковых отходов, и в частности использования пакетов, такая же социально важная, как и наркотики, алкоголь, лица без определенного места жительства, нищета, дети-сироты, свобода слова и </a:t>
            </a:r>
            <a:r>
              <a:rPr lang="ru-RU" sz="3400" dirty="0" err="1"/>
              <a:t>т.д</a:t>
            </a:r>
            <a:r>
              <a:rPr lang="ru-RU" sz="3400" dirty="0"/>
              <a:t> и т.д. Но в отличие от других проблем, об этой все молчат. Предпочитают не знать, не замечать, не </a:t>
            </a:r>
            <a:r>
              <a:rPr lang="ru-RU" sz="3400" dirty="0" smtClean="0"/>
              <a:t>задумываться.</a:t>
            </a:r>
          </a:p>
          <a:p>
            <a:pPr marL="0" indent="355600">
              <a:buNone/>
            </a:pPr>
            <a:r>
              <a:rPr lang="ru-RU" sz="3400" dirty="0" smtClean="0"/>
              <a:t>Пластик </a:t>
            </a:r>
            <a:r>
              <a:rPr lang="ru-RU" sz="3400" dirty="0"/>
              <a:t>разлагается от 400 до 1000 лет, четвертая часть водной поверхности покрыта плавающим пластиковым мусором. Ежегодно от пластиковых отходов погибает 1 миллион птиц, более 150 тысяч млекопитающих и ужасающе огромное количество рыб. При этом есть простые способы повлиять на ситуацию, например, заменить полиэтиленовые пакеты на более </a:t>
            </a:r>
            <a:r>
              <a:rPr lang="ru-RU" sz="3400" dirty="0" err="1"/>
              <a:t>экологичные</a:t>
            </a:r>
            <a:r>
              <a:rPr lang="ru-RU" sz="3400" dirty="0"/>
              <a:t>. Это не требует особых жертв и почти никаких расходов. Но 99,9 % людей в России используют пластиковые пакеты и лишь единицы – эко-сумки. </a:t>
            </a:r>
            <a:br>
              <a:rPr lang="ru-RU" sz="3400" dirty="0"/>
            </a:br>
            <a:r>
              <a:rPr lang="ru-RU" sz="3400" dirty="0" smtClean="0"/>
              <a:t>Впрочем</a:t>
            </a:r>
            <a:r>
              <a:rPr lang="ru-RU" sz="3400" dirty="0"/>
              <a:t>, в России, как считают организаторы акции, экология никому не нужна так же, как и решение многих социальных проблем. Что и отражали лозунги на плакатах:</a:t>
            </a:r>
            <a:br>
              <a:rPr lang="ru-RU" sz="3400" dirty="0"/>
            </a:br>
            <a:r>
              <a:rPr lang="ru-RU" sz="3400" dirty="0"/>
              <a:t>• Пластиковый пакет – как наркотик. Но когда-то вам придется от него отказаться.</a:t>
            </a:r>
            <a:br>
              <a:rPr lang="ru-RU" sz="3400" dirty="0"/>
            </a:br>
            <a:r>
              <a:rPr lang="ru-RU" sz="3400" dirty="0"/>
              <a:t>• Пластиковые пакеты – как пособия в России. И толку мало, и не взять жалко. </a:t>
            </a:r>
            <a:br>
              <a:rPr lang="ru-RU" sz="3400" dirty="0"/>
            </a:br>
            <a:r>
              <a:rPr lang="ru-RU" sz="3400" dirty="0"/>
              <a:t>• Эко-сумка в России – как бомж. Пока не имеет места жительства</a:t>
            </a:r>
            <a:br>
              <a:rPr lang="ru-RU" sz="3400" dirty="0"/>
            </a:br>
            <a:r>
              <a:rPr lang="ru-RU" sz="3400" dirty="0"/>
              <a:t>• Эко-сумка – как свобода слова в России. Одним нужна, другим не </a:t>
            </a:r>
            <a:r>
              <a:rPr lang="ru-RU" sz="3400" dirty="0" smtClean="0"/>
              <a:t>выгодна.</a:t>
            </a:r>
          </a:p>
          <a:p>
            <a:pPr marL="0" indent="355600">
              <a:buNone/>
            </a:pPr>
            <a:r>
              <a:rPr lang="ru-RU" sz="3400" dirty="0" smtClean="0"/>
              <a:t>Возможно</a:t>
            </a:r>
            <a:r>
              <a:rPr lang="ru-RU" sz="3400" dirty="0"/>
              <a:t>, этот шаг позволит донести до людей, что пластиковый пакет вреден не меньше, чем наркотик. Но рано или поздно нам всем придется от него отказаться, чтобы выжить. </a:t>
            </a:r>
          </a:p>
          <a:p>
            <a:pPr marL="0" indent="355600">
              <a:buNone/>
            </a:pPr>
            <a:r>
              <a:rPr lang="ru-RU" sz="3400" dirty="0" smtClean="0"/>
              <a:t>«Мы </a:t>
            </a:r>
            <a:r>
              <a:rPr lang="ru-RU" sz="3400" dirty="0"/>
              <a:t>хотим добиться, чтобы и СМИ в России, и власть, и сами россияне больше внимания уделяли проблеме пластиковых отходов, – говорит Мария Самарина, главный идейный вдохновитель акции. – В России мало кто задумывается об экологии: обычный потребитель не понимает, зачем ему одноразовый пакет за 5 рублей заменять эко-сумкой за 300? В Европе идею эко-сумок массово поддержали </a:t>
            </a:r>
            <a:r>
              <a:rPr lang="ru-RU" sz="3400" dirty="0" err="1"/>
              <a:t>ритейлеры</a:t>
            </a:r>
            <a:r>
              <a:rPr lang="ru-RU" sz="3400" dirty="0"/>
              <a:t>. У нас ситуация прямо противоположная: супермаркеты смотрят на новую товарную категорию очень </a:t>
            </a:r>
            <a:r>
              <a:rPr lang="ru-RU" sz="3400" dirty="0" smtClean="0"/>
              <a:t>скептически».</a:t>
            </a:r>
            <a:r>
              <a:rPr lang="ru-RU" sz="3400" dirty="0"/>
              <a:t> </a:t>
            </a:r>
            <a:endParaRPr lang="ru-RU" sz="3400" dirty="0" smtClean="0"/>
          </a:p>
          <a:p>
            <a:pPr marL="0" indent="355600">
              <a:buNone/>
            </a:pPr>
            <a:r>
              <a:rPr lang="ru-RU" sz="3400" dirty="0" smtClean="0"/>
              <a:t>При </a:t>
            </a:r>
            <a:r>
              <a:rPr lang="ru-RU" sz="3400" dirty="0"/>
              <a:t>этом, как подчеркивают организаторы, во время акции они получили огромное количество положительных откликов - люди начали интересоваться проблемой, читали лозунги, задавали вопросы. Многие, к сожалению, первый раз слышали об эко-сумках. </a:t>
            </a:r>
            <a:endParaRPr lang="ru-RU" sz="3400" dirty="0" smtClean="0"/>
          </a:p>
          <a:p>
            <a:pPr marL="0" indent="355600">
              <a:buNone/>
            </a:pPr>
            <a:r>
              <a:rPr lang="ru-RU" sz="3400" dirty="0" smtClean="0"/>
              <a:t>«Мы </a:t>
            </a:r>
            <a:r>
              <a:rPr lang="ru-RU" sz="3400" dirty="0"/>
              <a:t>выбрали достаточно экстремальный стиль подачи информации по одной причине: пора уже поставить проблему пластиковых отходов на один уровень с другими </a:t>
            </a:r>
            <a:r>
              <a:rPr lang="ru-RU" sz="3400" dirty="0" err="1"/>
              <a:t>соц</a:t>
            </a:r>
            <a:r>
              <a:rPr lang="ru-RU" sz="3400" dirty="0"/>
              <a:t> проблемами. – поясняет Мария Самарина. – Пора обсуждать массово. Пластиковые пакеты убивают не меньше, чем наркотики. Многих это предложение удивит. Я поясню. Пластик убивает сейчас в огромном количестве рыб, птиц и животных. Рыбы, например, запутываются в пластиковых отходах, которых несметное количество на водной поверхности Земли. Человек не ощутил пока влияние пластиковых отходов на жизнь, но с учетом масштаба проблемы и всеобщего молчания – мы скоро можем получить большую </a:t>
            </a:r>
            <a:r>
              <a:rPr lang="ru-RU" sz="3400" dirty="0" smtClean="0"/>
              <a:t>проблему».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dirty="0"/>
              <a:t>Источник: </a:t>
            </a:r>
            <a:r>
              <a:rPr lang="ru-RU" sz="3400" b="1" u="sng" dirty="0">
                <a:hlinkClick r:id="rId2"/>
              </a:rPr>
              <a:t>www.priroda.su</a:t>
            </a:r>
            <a:r>
              <a:rPr lang="ru-RU" sz="3400" b="1" dirty="0"/>
              <a:t> </a:t>
            </a:r>
          </a:p>
          <a:p>
            <a:pPr marL="0" indent="0" algn="ctr">
              <a:buNone/>
            </a:pPr>
            <a:endParaRPr lang="ru-RU" b="1" cap="all" dirty="0" smtClean="0"/>
          </a:p>
        </p:txBody>
      </p:sp>
    </p:spTree>
    <p:extLst>
      <p:ext uri="{BB962C8B-B14F-4D97-AF65-F5344CB8AC3E}">
        <p14:creationId xmlns:p14="http://schemas.microsoft.com/office/powerpoint/2010/main" val="34120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19268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dirty="0"/>
              <a:t>О</a:t>
            </a:r>
            <a:r>
              <a:rPr lang="ru-RU" sz="7400" b="1" dirty="0" smtClean="0"/>
              <a:t>сновные</a:t>
            </a:r>
            <a:r>
              <a:rPr lang="ru-RU" sz="7400" b="1" dirty="0"/>
              <a:t> недостатки и типичные ошибки материалов на темы экологии в общих СМИ:</a:t>
            </a:r>
          </a:p>
          <a:p>
            <a:pPr lvl="0"/>
            <a:r>
              <a:rPr lang="ru-RU" sz="4900" b="1" dirty="0"/>
              <a:t>недостаток базовых экологических знаний</a:t>
            </a:r>
            <a:r>
              <a:rPr lang="ru-RU" sz="4900" dirty="0"/>
              <a:t> </a:t>
            </a:r>
            <a:endParaRPr lang="ru-RU" sz="4900" dirty="0" smtClean="0"/>
          </a:p>
          <a:p>
            <a:pPr lvl="0"/>
            <a:r>
              <a:rPr lang="ru-RU" sz="4900" b="1" dirty="0" smtClean="0"/>
              <a:t>необъективность</a:t>
            </a:r>
            <a:r>
              <a:rPr lang="ru-RU" sz="4900" b="1" dirty="0"/>
              <a:t>, </a:t>
            </a:r>
            <a:r>
              <a:rPr lang="ru-RU" sz="4900" dirty="0"/>
              <a:t>чаще всего выражающаяся в том, что журналисты при подготовке материалов используют в качестве источника информации только одну сторону конфликта, зачастую даже не подозревая об альтернативных источниках необходимых им сведений.</a:t>
            </a:r>
          </a:p>
          <a:p>
            <a:pPr lvl="0"/>
            <a:r>
              <a:rPr lang="ru-RU" sz="4900" b="1" dirty="0"/>
              <a:t>стремление к сенсации –</a:t>
            </a:r>
            <a:r>
              <a:rPr lang="ru-RU" sz="4900" dirty="0"/>
              <a:t> считается, что привлечь внимание аудитории к проблемам экологии можно только "ужастиком": мутантами, генетическими изменениями, всемирным апокалипсисом; на деле же происходит как раз обратное: усталость от такого рода материалов – приводит к тому, что в дальнейшем читатель начинает отторгать от себя любую экологическую информацию.</a:t>
            </a:r>
          </a:p>
          <a:p>
            <a:pPr lvl="0"/>
            <a:r>
              <a:rPr lang="ru-RU" sz="4900" b="1" dirty="0" smtClean="0"/>
              <a:t>отсутствие </a:t>
            </a:r>
            <a:r>
              <a:rPr lang="ru-RU" sz="4900" b="1" dirty="0"/>
              <a:t>экологического позитива</a:t>
            </a:r>
            <a:r>
              <a:rPr lang="ru-RU" sz="4900" dirty="0"/>
              <a:t> – серьезный недостаток общей прессы. Позитивом может быть выигранное в суде экологическое дело, разработка новых экологически чистых и энергосберегающих технологий. Или те же очерки о природе и </a:t>
            </a:r>
            <a:r>
              <a:rPr lang="ru-RU" sz="4900" dirty="0" smtClean="0"/>
              <a:t>животных</a:t>
            </a:r>
            <a:r>
              <a:rPr lang="ru-RU" sz="4900" dirty="0"/>
              <a:t>.</a:t>
            </a:r>
          </a:p>
          <a:p>
            <a:pPr lvl="0"/>
            <a:r>
              <a:rPr lang="ru-RU" sz="4900" b="1" dirty="0"/>
              <a:t>искажение фактов, некорректность подачи информации</a:t>
            </a:r>
            <a:r>
              <a:rPr lang="ru-RU" sz="4900" dirty="0"/>
              <a:t>– часто в силу недостаточного экологического образования, нехватки времени для изучения проблемы, нежелания или невозможности выслушать мнения нескольких сторон и других причин в журналистских материалах появляются неверные данные, неправильные названия и т.д.</a:t>
            </a:r>
          </a:p>
          <a:p>
            <a:pPr lvl="0"/>
            <a:r>
              <a:rPr lang="ru-RU" sz="4900" b="1" dirty="0" smtClean="0"/>
              <a:t>поверхностное </a:t>
            </a:r>
            <a:r>
              <a:rPr lang="ru-RU" sz="4900" b="1" dirty="0"/>
              <a:t>отношение к проблеме – </a:t>
            </a:r>
            <a:r>
              <a:rPr lang="ru-RU" sz="4900" dirty="0"/>
              <a:t>часто журналисты в силу недостатка времени, собственных знаний, качественных источников информации и т.д. сводят свою функцию только к информированию, а вся образовательно-просветительская роль сводится, порой, к рекламе фильтров и объемным статьям о вреде свинца для организма человека; практически не дается предложений, как можно изменить сложившуюся ситуацию, нет информации о том, что каждый из нас может предпринять для этого.</a:t>
            </a:r>
          </a:p>
          <a:p>
            <a:pPr lvl="0"/>
            <a:r>
              <a:rPr lang="ru-RU" sz="4900" b="1" dirty="0" smtClean="0"/>
              <a:t>сложность </a:t>
            </a:r>
            <a:r>
              <a:rPr lang="ru-RU" sz="4900" b="1" dirty="0"/>
              <a:t>языка,</a:t>
            </a:r>
            <a:r>
              <a:rPr lang="ru-RU" sz="4900" dirty="0"/>
              <a:t> трудность для понимания массового читателя. </a:t>
            </a:r>
            <a:r>
              <a:rPr lang="en-US" sz="3400" dirty="0"/>
              <a:t> 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Arial" charset="0"/>
              </a:rPr>
              <a:t>представляйте несколько точек зрения на проблему;</a:t>
            </a:r>
            <a:r>
              <a:rPr lang="ru-RU" altLang="ru-RU" sz="2400" dirty="0" smtClean="0"/>
              <a:t> </a:t>
            </a:r>
            <a:endParaRPr lang="ru-RU" altLang="ru-RU" sz="2400" dirty="0" smtClean="0">
              <a:latin typeface="Arial" charset="0"/>
            </a:endParaRPr>
          </a:p>
          <a:p>
            <a:r>
              <a:rPr lang="ru-RU" altLang="ru-RU" sz="2400" b="1" dirty="0" smtClean="0">
                <a:latin typeface="Arial" charset="0"/>
              </a:rPr>
              <a:t>упрощайте техническую информацию;</a:t>
            </a:r>
            <a:endParaRPr lang="ru-RU" altLang="ru-RU" sz="2400" dirty="0" smtClean="0">
              <a:latin typeface="Arial" charset="0"/>
            </a:endParaRPr>
          </a:p>
          <a:p>
            <a:r>
              <a:rPr lang="ru-RU" altLang="ru-RU" sz="2400" b="1" dirty="0" smtClean="0">
                <a:latin typeface="Arial" charset="0"/>
              </a:rPr>
              <a:t>будьте осторожны при обращении с фактической информацией;</a:t>
            </a:r>
          </a:p>
          <a:p>
            <a:r>
              <a:rPr lang="ru-RU" altLang="ru-RU" sz="2400" b="1" dirty="0" smtClean="0">
                <a:latin typeface="Arial" charset="0"/>
              </a:rPr>
              <a:t>согласовывайте материал с участниками;</a:t>
            </a:r>
            <a:r>
              <a:rPr lang="ru-RU" altLang="ru-RU" sz="2400" dirty="0" smtClean="0"/>
              <a:t> </a:t>
            </a:r>
            <a:endParaRPr lang="ru-RU" altLang="ru-RU" sz="2400" dirty="0" smtClean="0">
              <a:latin typeface="Arial" charset="0"/>
            </a:endParaRPr>
          </a:p>
          <a:p>
            <a:r>
              <a:rPr lang="ru-RU" altLang="ru-RU" sz="2400" b="1" dirty="0" smtClean="0">
                <a:latin typeface="Arial" charset="0"/>
              </a:rPr>
              <a:t>будьте корректны по отношению ко всем участникам материала;</a:t>
            </a:r>
            <a:r>
              <a:rPr lang="ru-RU" altLang="ru-RU" sz="2400" dirty="0" smtClean="0"/>
              <a:t> </a:t>
            </a:r>
            <a:endParaRPr lang="ru-RU" altLang="ru-RU" sz="2400" dirty="0" smtClean="0">
              <a:latin typeface="Arial" charset="0"/>
            </a:endParaRPr>
          </a:p>
          <a:p>
            <a:r>
              <a:rPr lang="ru-RU" altLang="ru-RU" sz="2400" b="1" dirty="0" smtClean="0">
                <a:latin typeface="Arial" charset="0"/>
              </a:rPr>
              <a:t>ссылайтесь на источники информации;</a:t>
            </a:r>
          </a:p>
          <a:p>
            <a:r>
              <a:rPr lang="ru-RU" altLang="ru-RU" sz="2400" b="1" dirty="0" smtClean="0">
                <a:latin typeface="Arial" charset="0"/>
              </a:rPr>
              <a:t>пытайтесь предлагать возможные решения</a:t>
            </a:r>
            <a:r>
              <a:rPr lang="ru-RU" altLang="ru-RU" sz="2400" dirty="0" smtClean="0">
                <a:latin typeface="Arial" charset="0"/>
              </a:rPr>
              <a:t> </a:t>
            </a:r>
            <a:r>
              <a:rPr lang="ru-RU" altLang="ru-RU" sz="2400" b="1" dirty="0" smtClean="0">
                <a:latin typeface="Arial" charset="0"/>
              </a:rPr>
              <a:t>проблемы.</a:t>
            </a:r>
            <a:endParaRPr lang="ru-RU" altLang="ru-RU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62528" y="548680"/>
            <a:ext cx="6312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 написать </a:t>
            </a:r>
            <a:r>
              <a:rPr lang="ru-RU" sz="4000" dirty="0" err="1" smtClean="0"/>
              <a:t>экоматериал</a:t>
            </a:r>
            <a:r>
              <a:rPr lang="ru-RU" sz="4000" dirty="0" smtClean="0"/>
              <a:t>?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492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3556" y="1628800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3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24936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«Конвенция о доступе к информации, участии общественности в процессе принятия решений и доступе к правосудию по вопросам, касающимся окружающей среды» определяет, что </a:t>
            </a:r>
            <a:r>
              <a:rPr lang="ru-RU" sz="2000" b="1" dirty="0" smtClean="0"/>
              <a:t>«Экологическая информация» </a:t>
            </a:r>
            <a:r>
              <a:rPr lang="ru-RU" sz="2000" b="1" dirty="0"/>
              <a:t>означает любую информацию в письменной, аудиовизуальной, электронной или любой иной материальной форме о: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a</a:t>
            </a:r>
            <a:r>
              <a:rPr lang="ru-RU" b="1" dirty="0"/>
              <a:t>) состоянии элементов окружающей среды</a:t>
            </a:r>
            <a:r>
              <a:rPr lang="ru-RU" dirty="0"/>
              <a:t>, таких, как воздух и атмосфера, вода, почва, земля, ландшафт и природные объекты, биологическое разнообразие и его компоненты, включая генетически измененные организмы, и взаимодействие между этими элементами;</a:t>
            </a:r>
          </a:p>
          <a:p>
            <a:pPr marL="0" indent="0">
              <a:buNone/>
            </a:pPr>
            <a:r>
              <a:rPr lang="ru-RU" b="1" dirty="0"/>
              <a:t>b) факторах</a:t>
            </a:r>
            <a:r>
              <a:rPr lang="ru-RU" dirty="0"/>
              <a:t>, таких, как вещества, энергия, шум и излучение, а также деятельность или меры, включая административные меры, соглашения в области окружающей среды, политику, законодательство, планы и программы, оказывающие или способные оказать воздействие на элементы окружающей среды, охватываемые в подпункте a) выше, и анализ затрат и результатов и другой экономический анализ и допущения, использованные при принятии решений по вопросам, касающимся окружающей среды;</a:t>
            </a:r>
          </a:p>
          <a:p>
            <a:pPr marL="0" indent="0">
              <a:buNone/>
            </a:pPr>
            <a:r>
              <a:rPr lang="ru-RU" b="1" dirty="0"/>
              <a:t>c) состоянии здоровья и безопасности людей, условиях жизни людей, состоянии объектов культуры, зданий и сооружений</a:t>
            </a:r>
            <a:r>
              <a:rPr lang="ru-RU" dirty="0"/>
              <a:t> в той степени, в какой на них воздействует или может воздействовать состояние элементов окружающей среды или, через посредство этих элементов, факторы, деятельность или меры, упомянутые в подпункте b) </a:t>
            </a:r>
            <a:r>
              <a:rPr lang="ru-RU" dirty="0" smtClean="0"/>
              <a:t>выше.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3085803"/>
          </a:xfrm>
        </p:spPr>
        <p:txBody>
          <a:bodyPr>
            <a:noAutofit/>
          </a:bodyPr>
          <a:lstStyle/>
          <a:p>
            <a:pPr lvl="0"/>
            <a:r>
              <a:rPr lang="ru-RU" sz="1400" b="1" dirty="0" smtClean="0"/>
              <a:t>информационная функция:</a:t>
            </a:r>
            <a:r>
              <a:rPr lang="ru-RU" sz="1400" dirty="0"/>
              <a:t> предоставление аудитории сведений о состоянии окружающей среды, информирование о существующем или потенциальном риске для здоровья человека и устойчивого существования экосистем;</a:t>
            </a:r>
          </a:p>
          <a:p>
            <a:pPr lvl="0"/>
            <a:r>
              <a:rPr lang="ru-RU" sz="1400" b="1" dirty="0"/>
              <a:t>просветительская функция:</a:t>
            </a:r>
            <a:r>
              <a:rPr lang="ru-RU" sz="1400" dirty="0"/>
              <a:t> знакомство читателей с основными законами экосистем, с опасностью и негативными последствиями антропогенного воздействия на окружающую среду; установление взаимосвязей между отдельными явлениями, например, выхлопами автомобилей и глобальными процессами - парниковым эффектом или потерей озонового слоя, а следовательно, изменением климата или возникновением риска для здоровья;</a:t>
            </a:r>
          </a:p>
          <a:p>
            <a:pPr lvl="0"/>
            <a:r>
              <a:rPr lang="ru-RU" sz="1400" b="1" dirty="0"/>
              <a:t>организационная функция: </a:t>
            </a:r>
            <a:r>
              <a:rPr lang="ru-RU" sz="1400" dirty="0"/>
              <a:t>"стимулирование" населения к принятию тех или иных решений, к конкретным действиям. Так, в 1996 году движению "Во имя жизни" (член </a:t>
            </a:r>
            <a:r>
              <a:rPr lang="ru-RU" sz="1400" dirty="0" err="1"/>
              <a:t>СоЭС</a:t>
            </a:r>
            <a:r>
              <a:rPr lang="ru-RU" sz="1400" dirty="0"/>
              <a:t>, г. Кострома), активно распространявшему через СМИ информацию о предполагаемом строительстве в области атомной электростанции, удалось организовать первый в России областной референдум по вопросу о строительстве АЭС. На этом референдуме подавляющее большинство людей высказались против ядерного объекта;</a:t>
            </a:r>
          </a:p>
          <a:p>
            <a:pPr lvl="0"/>
            <a:r>
              <a:rPr lang="ru-RU" sz="1400" b="1" dirty="0"/>
              <a:t>контролирующая функция:</a:t>
            </a:r>
            <a:r>
              <a:rPr lang="ru-RU" sz="1400" dirty="0"/>
              <a:t> информируя о деятельности властей, предприятий, оказывающих влияние на состояние окружающей среды, предоставлять возможность людям реализовать свое право на знание о состоянии окружающей среды, утвержденное законодательством </a:t>
            </a:r>
            <a:r>
              <a:rPr lang="ru-RU" sz="1400" dirty="0" smtClean="0"/>
              <a:t>РФ, </a:t>
            </a:r>
            <a:r>
              <a:rPr lang="ru-RU" sz="1400" dirty="0"/>
              <a:t>и защищать свое право на благоприятную окружающую среду.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Функции экологической журналистики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pic>
        <p:nvPicPr>
          <p:cNvPr id="4098" name="Picture 2" descr="Картинки божья коровка, природа, макро, капли, вода - обои 1920x1080, картинка 959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1131"/>
            <a:ext cx="3072342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1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556792"/>
            <a:ext cx="8507288" cy="5069160"/>
          </a:xfrm>
          <a:solidFill>
            <a:schemeClr val="bg1">
              <a:alpha val="71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1200" i="1" dirty="0"/>
              <a:t>В августе 1996 года во время празднования 300-летия российского флота, у Калининградского морского торгового порта встало на рейд судно с токсичным грузом на борту. На борту корабля, направлявшегося в Сан-Франциско, находилось 19 контейнеров с урановым концентратом (в газообразном состоянии используется для получения ядерного топлива, а также пригоден для производства ядерного оружия). Попытка захода такого судна в порт явилась нарушением российского законодательства. Согласно Закону "Об использовании атомной энергии" (ст. 41), Калининградский торговый порт не входит в перечень мест, предназначенных для приема судов с радиоактивными грузами, поскольку не имеет специальной техники для обеспечения безопасности. Несмотря на это, подобные суда ранее уже неоднократно заходили в порт. Что интересно, о таких случаях не только население, но и местные власти (по их словам) узнавали только из газет.</a:t>
            </a:r>
            <a:endParaRPr lang="ru-RU" sz="1200" dirty="0"/>
          </a:p>
          <a:p>
            <a:pPr marL="0" indent="355600" algn="just">
              <a:buNone/>
            </a:pPr>
            <a:r>
              <a:rPr lang="ru-RU" sz="1200" i="1" dirty="0"/>
              <a:t>Когда стало известно, что на рейде стоит судно с радиоактивным веществом на борту, Социально-экологическим Союзом была организована информационная кампания. Она включала в себя сбор подписей и рассылку факсов-протестов в местную администрацию, серию публикаций в областных Калининградских и центральных газетах, проведение пресс-конференций и акций. Влиятельная в области газета "Калининградская правда" подняла старое дело матроса, погибшего от рака крови в результате облучения, полученного при дежурстве в порту, когда в него заходило одно из судов с ураном или плутонием. Газета призывала жителей города и области наконец потребовать от местной администрации четких объяснений и гарантий собственной безопасности. В ряде наиболее авторитетных центральных СМИ также появились материалы на эту тему: статьи в "Известиях" и "Общей газете", репортаж на Радио России, на ОРТ и др.</a:t>
            </a:r>
            <a:r>
              <a:rPr lang="ru-RU" sz="1200" b="1" i="1" dirty="0"/>
              <a:t> </a:t>
            </a:r>
            <a:r>
              <a:rPr lang="ru-RU" sz="1200" i="1" dirty="0" err="1"/>
              <a:t>Скоординированность</a:t>
            </a:r>
            <a:r>
              <a:rPr lang="ru-RU" sz="1200" i="1" dirty="0"/>
              <a:t> действий экологов-активистов и журналистов позволила добиться положительного результата.</a:t>
            </a:r>
            <a:endParaRPr lang="ru-RU" sz="1200" dirty="0"/>
          </a:p>
          <a:p>
            <a:pPr marL="0" indent="355600" algn="just">
              <a:buNone/>
            </a:pPr>
            <a:r>
              <a:rPr lang="ru-RU" sz="1200" i="1" dirty="0"/>
              <a:t>В итоге делом занялась Балтийская морская прокуратура. Судно так и не зашло в сам порт (официальное объяснение – порт готовился к празднованию 300-летия флота, и места для корабля с ураном не было). Завершив к октябрю 1996 года проверку по факту приема Калининградским портом "уранового судна", прокуратура признала действия властей порта, позволявших заходить в гавань подобным судам, незаконными. Результат – "слетело" с постов несколько "голов". Делом занялась Областная Калининградская Дума, которая приняла уже в середине 1997 года решение о недопущении впредь подобных фактов. То есть порт после долгих дебатов так и не был включен в "Федеральный перечень портов РФ", которым разрешен прием судов с радиоактивными веществами на борту.</a:t>
            </a:r>
            <a:endParaRPr lang="ru-RU" sz="1200" dirty="0"/>
          </a:p>
          <a:p>
            <a:pPr marL="0" indent="355600" algn="just">
              <a:buNone/>
            </a:pPr>
            <a:endParaRPr lang="ru-RU" sz="1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Эффективность </a:t>
            </a:r>
            <a:r>
              <a:rPr lang="ru-RU" dirty="0" err="1" smtClean="0"/>
              <a:t>экоматериалов</a:t>
            </a:r>
            <a:r>
              <a:rPr lang="ru-RU" dirty="0" smtClean="0"/>
              <a:t> </a:t>
            </a:r>
            <a:r>
              <a:rPr lang="ru-RU" dirty="0"/>
              <a:t>в СМИ</a:t>
            </a:r>
          </a:p>
        </p:txBody>
      </p:sp>
    </p:spTree>
    <p:extLst>
      <p:ext uri="{BB962C8B-B14F-4D97-AF65-F5344CB8AC3E}">
        <p14:creationId xmlns:p14="http://schemas.microsoft.com/office/powerpoint/2010/main" val="13706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8874107">
            <a:off x="2173992" y="4495616"/>
            <a:ext cx="215487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3515945" y="1956103"/>
            <a:ext cx="215487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2054886">
            <a:off x="2029503" y="2914530"/>
            <a:ext cx="215487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9549099">
            <a:off x="4999140" y="2817110"/>
            <a:ext cx="215487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1538931">
            <a:off x="5025825" y="4274207"/>
            <a:ext cx="215487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3602573" y="5195877"/>
            <a:ext cx="2154878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053324" y="3573602"/>
            <a:ext cx="1080120" cy="100811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78585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rgbClr val="000000"/>
                </a:solidFill>
              </a:rPr>
              <a:t>Актуальные </a:t>
            </a:r>
            <a:r>
              <a:rPr lang="ru-RU" altLang="ru-RU" sz="3600" dirty="0">
                <a:solidFill>
                  <a:srgbClr val="000000"/>
                </a:solidFill>
              </a:rPr>
              <a:t>темы экологической журналистики в современных СМИ:</a:t>
            </a:r>
            <a:endParaRPr lang="ru-RU" sz="3600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 rot="1436256">
            <a:off x="2276027" y="3131425"/>
            <a:ext cx="164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</a:rPr>
              <a:t>Экологическое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</a:rPr>
              <a:t> право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994867" y="2172997"/>
            <a:ext cx="11603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</a:rPr>
              <a:t>Экология </a:t>
            </a:r>
            <a:endParaRPr lang="ru-RU" altLang="ru-RU" sz="1600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000000"/>
                </a:solidFill>
              </a:rPr>
              <a:t>и </a:t>
            </a:r>
            <a:r>
              <a:rPr lang="ru-RU" altLang="ru-RU" sz="1600" dirty="0">
                <a:solidFill>
                  <a:srgbClr val="000000"/>
                </a:solidFill>
              </a:rPr>
              <a:t>здоровье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 rot="1314617">
            <a:off x="5494576" y="4491101"/>
            <a:ext cx="1386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</a:rPr>
              <a:t>Экология 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0000"/>
                </a:solidFill>
              </a:rPr>
              <a:t>мегаполиса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 rot="19714531">
            <a:off x="2364570" y="4773729"/>
            <a:ext cx="164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</a:rPr>
              <a:t>Экологическое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</a:rPr>
              <a:t> образование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126614" y="5200174"/>
            <a:ext cx="10934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solidFill>
                  <a:srgbClr val="000000"/>
                </a:solidFill>
              </a:rPr>
              <a:t>Ядерная и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</a:rPr>
              <a:t>химическая </a:t>
            </a:r>
            <a:r>
              <a:rPr lang="ru-RU" altLang="ru-RU" sz="1200" dirty="0" err="1" smtClean="0">
                <a:solidFill>
                  <a:srgbClr val="000000"/>
                </a:solidFill>
              </a:rPr>
              <a:t>промышлен-ность</a:t>
            </a:r>
            <a:r>
              <a:rPr lang="ru-RU" altLang="ru-RU" sz="1200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ru-RU" altLang="ru-RU" sz="1200" dirty="0" err="1" smtClean="0">
                <a:solidFill>
                  <a:srgbClr val="000000"/>
                </a:solidFill>
              </a:rPr>
              <a:t>Энергосбере-жение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 rot="20257256">
            <a:off x="5360112" y="3048764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000000"/>
                </a:solidFill>
              </a:rPr>
              <a:t>Перспективы</a:t>
            </a:r>
          </a:p>
          <a:p>
            <a:pPr algn="ctr"/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5696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r="29495" b="20883"/>
          <a:stretch/>
        </p:blipFill>
        <p:spPr bwMode="auto">
          <a:xfrm>
            <a:off x="395536" y="12308"/>
            <a:ext cx="8280920" cy="684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Информационные – заметка, репортаж, отчет, интервью. </a:t>
            </a:r>
            <a:endParaRPr lang="ru-RU" altLang="ru-RU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Аналитические – комментарий, статья, рецензия, обзор, расследование. </a:t>
            </a:r>
            <a:endParaRPr lang="ru-RU" altLang="ru-RU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Художественно-публицистические – очерк, фельетон. </a:t>
            </a:r>
            <a:endParaRPr lang="ru-RU" altLang="ru-RU" sz="2400" dirty="0" smtClean="0">
              <a:latin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9366" y="47667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Жанры журналистики:</a:t>
            </a:r>
            <a:endParaRPr lang="ru-RU" b="1" dirty="0"/>
          </a:p>
        </p:txBody>
      </p:sp>
      <p:pic>
        <p:nvPicPr>
          <p:cNvPr id="14338" name="Picture 2" descr="Союз журналистов России готовит меморандум о состоянии профессии в стране - ЖурДом - Новости С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78" y="4221088"/>
            <a:ext cx="3384376" cy="22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Популярные жанры </a:t>
            </a:r>
            <a:r>
              <a:rPr lang="ru-RU" b="1" dirty="0"/>
              <a:t>экологической </a:t>
            </a:r>
            <a:r>
              <a:rPr lang="ru-RU" b="1" dirty="0" smtClean="0"/>
              <a:t>журналистики: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«</a:t>
            </a:r>
            <a:r>
              <a:rPr lang="ru-RU" b="1" dirty="0"/>
              <a:t>горячая» новость</a:t>
            </a:r>
            <a:r>
              <a:rPr lang="ru-RU" dirty="0"/>
              <a:t> – оперативная информация об экологических происшествиях;</a:t>
            </a:r>
          </a:p>
          <a:p>
            <a:pPr lvl="0"/>
            <a:r>
              <a:rPr lang="ru-RU" b="1" dirty="0"/>
              <a:t>статья-справка</a:t>
            </a:r>
            <a:r>
              <a:rPr lang="ru-RU" dirty="0"/>
              <a:t> – справочная </a:t>
            </a:r>
            <a:r>
              <a:rPr lang="ru-RU" dirty="0" smtClean="0"/>
              <a:t>информация </a:t>
            </a:r>
            <a:r>
              <a:rPr lang="ru-RU" dirty="0"/>
              <a:t>по той или иной проблеме или событию;</a:t>
            </a:r>
          </a:p>
          <a:p>
            <a:pPr lvl="0"/>
            <a:r>
              <a:rPr lang="ru-RU" b="1" dirty="0"/>
              <a:t>интервью</a:t>
            </a:r>
            <a:r>
              <a:rPr lang="ru-RU" dirty="0"/>
              <a:t> с экспертом;</a:t>
            </a:r>
          </a:p>
          <a:p>
            <a:pPr lvl="0"/>
            <a:r>
              <a:rPr lang="ru-RU" b="1" dirty="0"/>
              <a:t>репортаж</a:t>
            </a:r>
            <a:r>
              <a:rPr lang="ru-RU" dirty="0"/>
              <a:t>. 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4" descr="Обои на kards.qip.ru - Цве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37" y="5053358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Божья коро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4293096"/>
            <a:ext cx="2343945" cy="175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84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1647</Words>
  <Application>Microsoft Office PowerPoint</Application>
  <PresentationFormat>Экран (4:3)</PresentationFormat>
  <Paragraphs>133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«Конвенция о доступе к информации, участии общественности в процессе принятия решений и доступе к правосудию по вопросам, касающимся окружающей среды» определяет, что «Экологическая информация» означает любую информацию в письменной, аудиовизуальной, электронной или любой иной материальной форме о: </vt:lpstr>
      <vt:lpstr>Функции экологической журналистики </vt:lpstr>
      <vt:lpstr>Эффективность экоматериалов в СМИ</vt:lpstr>
      <vt:lpstr>Актуальные темы экологической журналистики в современных СМИ:</vt:lpstr>
      <vt:lpstr>Презентация PowerPoint</vt:lpstr>
      <vt:lpstr>Презентация PowerPoint</vt:lpstr>
      <vt:lpstr>Популярные жанры экологической журналистики:</vt:lpstr>
      <vt:lpstr>«Горячая» новость </vt:lpstr>
      <vt:lpstr>Интервью с экспертом</vt:lpstr>
      <vt:lpstr>Структура материала </vt:lpstr>
      <vt:lpstr>Классификация лидов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Katerina</dc:creator>
  <cp:lastModifiedBy>12</cp:lastModifiedBy>
  <cp:revision>26</cp:revision>
  <cp:lastPrinted>2015-03-04T21:25:45Z</cp:lastPrinted>
  <dcterms:created xsi:type="dcterms:W3CDTF">2015-03-04T18:00:42Z</dcterms:created>
  <dcterms:modified xsi:type="dcterms:W3CDTF">2015-03-10T12:19:30Z</dcterms:modified>
</cp:coreProperties>
</file>