
<file path=[Content_Types].xml><?xml version="1.0" encoding="utf-8"?>
<Types xmlns="http://schemas.openxmlformats.org/package/2006/content-types">
  <Default Extension="bin" ContentType="application/vnd.openxmlformats-officedocument.oleObject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charts/chart5.xml" ContentType="application/vnd.openxmlformats-officedocument.drawingml.chart+xml"/>
  <Override PartName="/ppt/charts/chart6.xml" ContentType="application/vnd.openxmlformats-officedocument.drawingml.chart+xml"/>
  <Override PartName="/ppt/charts/chart7.xml" ContentType="application/vnd.openxmlformats-officedocument.drawingml.chart+xml"/>
  <Override PartName="/ppt/charts/chart8.xml" ContentType="application/vnd.openxmlformats-officedocument.drawingml.chart+xml"/>
  <Override PartName="/ppt/charts/chart9.xml" ContentType="application/vnd.openxmlformats-officedocument.drawingml.chart+xml"/>
  <Override PartName="/ppt/charts/chart10.xml" ContentType="application/vnd.openxmlformats-officedocument.drawingml.chart+xml"/>
  <Override PartName="/ppt/charts/chart11.xml" ContentType="application/vnd.openxmlformats-officedocument.drawingml.chart+xml"/>
  <Override PartName="/ppt/charts/chart12.xml" ContentType="application/vnd.openxmlformats-officedocument.drawingml.chart+xml"/>
  <Override PartName="/ppt/charts/chart13.xml" ContentType="application/vnd.openxmlformats-officedocument.drawingml.chart+xml"/>
  <Override PartName="/ppt/charts/chart14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9" r:id="rId3"/>
    <p:sldId id="268" r:id="rId4"/>
    <p:sldId id="262" r:id="rId5"/>
    <p:sldId id="263" r:id="rId6"/>
    <p:sldId id="264" r:id="rId7"/>
    <p:sldId id="269" r:id="rId8"/>
    <p:sldId id="271" r:id="rId9"/>
    <p:sldId id="265" r:id="rId10"/>
    <p:sldId id="272" r:id="rId11"/>
    <p:sldId id="274" r:id="rId12"/>
    <p:sldId id="275" r:id="rId13"/>
    <p:sldId id="276" r:id="rId14"/>
    <p:sldId id="273" r:id="rId15"/>
    <p:sldId id="277" r:id="rId16"/>
    <p:sldId id="278" r:id="rId17"/>
    <p:sldId id="279" r:id="rId18"/>
    <p:sldId id="280" r:id="rId19"/>
    <p:sldId id="281" r:id="rId20"/>
    <p:sldId id="282" r:id="rId21"/>
    <p:sldId id="284" r:id="rId22"/>
    <p:sldId id="285" r:id="rId23"/>
    <p:sldId id="283" r:id="rId24"/>
    <p:sldId id="270" r:id="rId25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33CC"/>
    <a:srgbClr val="0000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5758FB7-9AC5-4552-8A53-C91805E547FA}" styleName="Стиль из темы 1 - акцент 5">
    <a:tblBg>
      <a:fillRef idx="2">
        <a:schemeClr val="accent5"/>
      </a:fillRef>
      <a:effectRef idx="1">
        <a:schemeClr val="accent5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Ref idx="1">
              <a:schemeClr val="accent5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  <a:fill>
          <a:solidFill>
            <a:schemeClr val="accent5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5"/>
            </a:lnRef>
          </a:left>
          <a:right>
            <a:lnRef idx="2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2">
              <a:schemeClr val="accent5"/>
            </a:lnRef>
          </a:top>
          <a:bottom>
            <a:lnRef idx="2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firstRow>
  </a:tblStyle>
  <a:tblStyle styleId="{616DA210-FB5B-4158-B5E0-FEB733F419BA}" styleName="Светлый стиль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5DA37D80-6434-44D0-A028-1B22A696006F}" styleName="Светлый стиль 3 - акцент 2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BC89EF96-8CEA-46FF-86C4-4CE0E7609802}" styleName="Светлый стиль 3 - акцент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BDBED569-4797-4DF1-A0F4-6AAB3CD982D8}" styleName="Светлый стиль 3 - акцент 5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93296810-A885-4BE3-A3E7-6D5BEEA58F35}" styleName="Средний стиль 2 - акцент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75" d="100"/>
          <a:sy n="75" d="100"/>
        </p:scale>
        <p:origin x="-1140" y="22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10\Downloads\&#1082;&#1072;&#1083;&#1080;&#1085;&#1080;&#1085;&#1075;&#1088;&#1072;&#1076;%202016_&#1086;&#1073;&#1088;&#1072;&#1073;&#1086;&#1090;&#1082;&#1072;%20&#1072;&#1085;&#1082;&#1077;&#1090;_v2.xls" TargetMode="Externa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10\Downloads\&#1082;&#1072;&#1083;&#1080;&#1085;&#1080;&#1085;&#1075;&#1088;&#1072;&#1076;%202016_&#1086;&#1073;&#1088;&#1072;&#1073;&#1086;&#1090;&#1082;&#1072;%20&#1072;&#1085;&#1082;&#1077;&#1090;_v2.xls" TargetMode="External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10\Downloads\&#1082;&#1072;&#1083;&#1080;&#1085;&#1080;&#1085;&#1075;&#1088;&#1072;&#1076;%202016_&#1086;&#1073;&#1088;&#1072;&#1073;&#1086;&#1090;&#1082;&#1072;%20&#1072;&#1085;&#1082;&#1077;&#1090;_v2.xls" TargetMode="External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10\Downloads\&#1082;&#1072;&#1083;&#1080;&#1085;&#1080;&#1085;&#1075;&#1088;&#1072;&#1076;%202016_&#1086;&#1073;&#1088;&#1072;&#1073;&#1086;&#1090;&#1082;&#1072;%20&#1072;&#1085;&#1082;&#1077;&#1090;_v2.xls" TargetMode="External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10\Downloads\&#1082;&#1072;&#1083;&#1080;&#1085;&#1080;&#1085;&#1075;&#1088;&#1072;&#1076;%202016_&#1086;&#1073;&#1088;&#1072;&#1073;&#1086;&#1090;&#1082;&#1072;%20&#1072;&#1085;&#1082;&#1077;&#1090;_v2.xls" TargetMode="External"/></Relationships>
</file>

<file path=ppt/charts/_rels/chart6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10\Downloads\&#1082;&#1072;&#1083;&#1080;&#1085;&#1080;&#1085;&#1075;&#1088;&#1072;&#1076;%202016_&#1086;&#1073;&#1088;&#1072;&#1073;&#1086;&#1090;&#1082;&#1072;%20&#1072;&#1085;&#1082;&#1077;&#1090;_v2.xls" TargetMode="External"/></Relationships>
</file>

<file path=ppt/charts/_rels/chart7.xml.rels><?xml version="1.0" encoding="UTF-8" standalone="yes"?>
<Relationships xmlns="http://schemas.openxmlformats.org/package/2006/relationships"><Relationship Id="rId1" Type="http://schemas.openxmlformats.org/officeDocument/2006/relationships/oleObject" Target="../embeddings/oleObject1.bin"/></Relationships>
</file>

<file path=ppt/charts/_rels/chart8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10\Downloads\&#1082;&#1072;&#1083;&#1080;&#1085;&#1080;&#1085;&#1075;&#1088;&#1072;&#1076;%202016_&#1086;&#1073;&#1088;&#1072;&#1073;&#1086;&#1090;&#1082;&#1072;%20&#1072;&#1085;&#1082;&#1077;&#1090;_v2.xls" TargetMode="External"/></Relationships>
</file>

<file path=ppt/charts/_rels/chart9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10\Downloads\&#1082;&#1072;&#1083;&#1080;&#1085;&#1080;&#1085;&#1075;&#1088;&#1072;&#1076;%202016_&#1086;&#1073;&#1088;&#1072;&#1073;&#1086;&#1090;&#1082;&#1072;%20&#1072;&#1085;&#1082;&#1077;&#1090;_v2.xls" TargetMode="External"/></Relationships>
</file>

<file path=ppt/charts/_rels/chart10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10\Downloads\&#1082;&#1072;&#1083;&#1080;&#1085;&#1080;&#1085;&#1075;&#1088;&#1072;&#1076;%202016_&#1086;&#1073;&#1088;&#1072;&#1073;&#1086;&#1090;&#1082;&#1072;%20&#1072;&#1085;&#1082;&#1077;&#1090;_v2.xls" TargetMode="External"/></Relationships>
</file>

<file path=ppt/charts/_rels/chart11.xml.rels><?xml version="1.0" encoding="UTF-8" standalone="yes"?>
<Relationships xmlns="http://schemas.openxmlformats.org/package/2006/relationships"><Relationship Id="rId1" Type="http://schemas.openxmlformats.org/officeDocument/2006/relationships/oleObject" Target="../embeddings/oleObject2.bin"/></Relationships>
</file>

<file path=ppt/charts/_rels/chart12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10\Downloads\&#1082;&#1072;&#1083;&#1080;&#1085;&#1080;&#1085;&#1075;&#1088;&#1072;&#1076;%202016_&#1086;&#1073;&#1088;&#1072;&#1073;&#1086;&#1090;&#1082;&#1072;%20&#1072;&#1085;&#1082;&#1077;&#1090;_v2.xls" TargetMode="External"/></Relationships>
</file>

<file path=ppt/charts/_rels/chart13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10\Downloads\&#1082;&#1072;&#1083;&#1080;&#1085;&#1080;&#1085;&#1075;&#1088;&#1072;&#1076;%202016_&#1086;&#1073;&#1088;&#1072;&#1073;&#1086;&#1090;&#1082;&#1072;%20&#1072;&#1085;&#1082;&#1077;&#1090;_v2.xls" TargetMode="External"/></Relationships>
</file>

<file path=ppt/charts/_rels/chart14.xml.rels><?xml version="1.0" encoding="UTF-8" standalone="yes"?>
<Relationships xmlns="http://schemas.openxmlformats.org/package/2006/relationships"><Relationship Id="rId1" Type="http://schemas.openxmlformats.org/officeDocument/2006/relationships/oleObject" Target="../embeddings/oleObject3.bin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 sz="2400" b="1" i="0" u="none" strike="noStrike" baseline="0">
                <a:solidFill>
                  <a:srgbClr val="33CCCC"/>
                </a:solidFill>
                <a:latin typeface="Calibri"/>
                <a:ea typeface="Calibri"/>
                <a:cs typeface="Calibri"/>
              </a:defRPr>
            </a:pPr>
            <a:r>
              <a:rPr lang="ru-RU" sz="2400" dirty="0">
                <a:solidFill>
                  <a:schemeClr val="tx2"/>
                </a:solidFill>
              </a:rPr>
              <a:t>Потребление "Школьного молока"</a:t>
            </a:r>
          </a:p>
        </c:rich>
      </c:tx>
      <c:layout/>
      <c:overlay val="0"/>
    </c:title>
    <c:autoTitleDeleted val="0"/>
    <c:plotArea>
      <c:layout/>
      <c:pieChart>
        <c:varyColors val="1"/>
        <c:ser>
          <c:idx val="0"/>
          <c:order val="0"/>
          <c:spPr>
            <a:solidFill>
              <a:srgbClr val="00B050"/>
            </a:solidFill>
          </c:spPr>
          <c:explosion val="25"/>
          <c:dPt>
            <c:idx val="0"/>
            <c:bubble3D val="0"/>
            <c:spPr>
              <a:solidFill>
                <a:srgbClr val="0070C0"/>
              </a:solidFill>
            </c:spPr>
          </c:dPt>
          <c:dPt>
            <c:idx val="1"/>
            <c:bubble3D val="0"/>
          </c:dPt>
          <c:dLbls>
            <c:dLbl>
              <c:idx val="0"/>
              <c:layout>
                <c:manualLayout>
                  <c:x val="0.26061996019942241"/>
                  <c:y val="-2.6147313248012592E-2"/>
                </c:manualLayout>
              </c:layout>
              <c:showLegendKey val="0"/>
              <c:showVal val="0"/>
              <c:showCatName val="1"/>
              <c:showSerName val="0"/>
              <c:showPercent val="1"/>
              <c:showBubbleSize val="0"/>
            </c:dLbl>
            <c:dLbl>
              <c:idx val="1"/>
              <c:layout>
                <c:manualLayout>
                  <c:x val="-0.23593509726626666"/>
                  <c:y val="0.15293993537554834"/>
                </c:manualLayout>
              </c:layout>
              <c:tx>
                <c:rich>
                  <a:bodyPr/>
                  <a:lstStyle/>
                  <a:p>
                    <a:pPr>
                      <a:defRPr sz="1800" b="0" i="0" u="none" strike="noStrike" baseline="0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</a:defRPr>
                    </a:pPr>
                    <a:r>
                      <a:rPr lang="ru-RU" sz="1800"/>
                      <a:t>ребенок не пьет молоко, которое дают в школе
3 %</a:t>
                    </a:r>
                    <a:endParaRPr lang="ru-RU"/>
                  </a:p>
                </c:rich>
              </c:tx>
              <c:spPr/>
              <c:dLblPos val="bestFit"/>
              <c:showLegendKey val="0"/>
              <c:showVal val="0"/>
              <c:showCatName val="0"/>
              <c:showSerName val="0"/>
              <c:showPercent val="0"/>
              <c:showBubbleSize val="0"/>
            </c:dLbl>
            <c:spPr>
              <a:noFill/>
              <a:ln w="25400">
                <a:noFill/>
              </a:ln>
            </c:spPr>
            <c:txPr>
              <a:bodyPr/>
              <a:lstStyle/>
              <a:p>
                <a:pPr>
                  <a:defRPr sz="1800" b="0" i="0" u="none" strike="noStrike" baseline="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</a:defRPr>
                </a:pPr>
                <a:endParaRPr lang="ru-RU"/>
              </a:p>
            </c:txPr>
            <c:showLegendKey val="0"/>
            <c:showVal val="0"/>
            <c:showCatName val="1"/>
            <c:showSerName val="0"/>
            <c:showPercent val="1"/>
            <c:showBubbleSize val="0"/>
            <c:showLeaderLines val="1"/>
          </c:dLbls>
          <c:cat>
            <c:strRef>
              <c:f>'[калининград 2016_обработка анкет_v2.xls]диаграммы'!$A$5:$A$6</c:f>
              <c:strCache>
                <c:ptCount val="2"/>
                <c:pt idx="0">
                  <c:v>ребенок пьет молоко, которое дают в школе</c:v>
                </c:pt>
                <c:pt idx="1">
                  <c:v>ребенок не пьет молоко, которое дают в школе</c:v>
                </c:pt>
              </c:strCache>
            </c:strRef>
          </c:cat>
          <c:val>
            <c:numRef>
              <c:f>'[калининград 2016_обработка анкет_v2.xls]диаграммы'!$B$5:$B$6</c:f>
              <c:numCache>
                <c:formatCode>General</c:formatCode>
                <c:ptCount val="2"/>
                <c:pt idx="0">
                  <c:v>247</c:v>
                </c:pt>
                <c:pt idx="1">
                  <c:v>8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 w="25400">
          <a:noFill/>
        </a:ln>
      </c:spPr>
    </c:plotArea>
    <c:plotVisOnly val="1"/>
    <c:dispBlanksAs val="zero"/>
    <c:showDLblsOverMax val="0"/>
  </c:chart>
  <c:txPr>
    <a:bodyPr/>
    <a:lstStyle/>
    <a:p>
      <a:pPr>
        <a:defRPr sz="1000" b="0" i="0" u="none" strike="noStrike" baseline="0">
          <a:solidFill>
            <a:srgbClr val="000000"/>
          </a:solidFill>
          <a:latin typeface="Calibri"/>
          <a:ea typeface="Calibri"/>
          <a:cs typeface="Calibri"/>
        </a:defRPr>
      </a:pPr>
      <a:endParaRPr lang="ru-RU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 sz="1600" b="1" i="0" u="none" strike="noStrike" baseline="0">
                <a:solidFill>
                  <a:srgbClr val="33CCCC"/>
                </a:solidFill>
                <a:latin typeface="Calibri"/>
                <a:ea typeface="Calibri"/>
                <a:cs typeface="Calibri"/>
              </a:defRPr>
            </a:pPr>
            <a:r>
              <a:rPr lang="ru-RU" sz="2400" dirty="0">
                <a:solidFill>
                  <a:schemeClr val="tx2"/>
                </a:solidFill>
              </a:rPr>
              <a:t>Получает ли ребенок жидкие молочные продукты дома</a:t>
            </a:r>
          </a:p>
        </c:rich>
      </c:tx>
      <c:layout/>
      <c:overlay val="0"/>
    </c:title>
    <c:autoTitleDeleted val="0"/>
    <c:view3D>
      <c:rotX val="75"/>
      <c:rotY val="0"/>
      <c:rAngAx val="0"/>
      <c:perspective val="30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2.2690750043884215E-2"/>
          <c:y val="0.30516999496387348"/>
          <c:w val="0.89048137498293389"/>
          <c:h val="0.65590485832040035"/>
        </c:manualLayout>
      </c:layout>
      <c:pie3DChart>
        <c:varyColors val="1"/>
        <c:ser>
          <c:idx val="0"/>
          <c:order val="0"/>
          <c:spPr>
            <a:solidFill>
              <a:srgbClr val="00B050"/>
            </a:solidFill>
          </c:spPr>
          <c:explosion val="25"/>
          <c:dPt>
            <c:idx val="0"/>
            <c:bubble3D val="0"/>
            <c:spPr>
              <a:solidFill>
                <a:srgbClr val="0070C0"/>
              </a:solidFill>
            </c:spPr>
          </c:dPt>
          <c:dPt>
            <c:idx val="1"/>
            <c:bubble3D val="0"/>
          </c:dPt>
          <c:dLbls>
            <c:dLbl>
              <c:idx val="0"/>
              <c:layout>
                <c:manualLayout>
                  <c:x val="0.1917736220472441"/>
                  <c:y val="-0.13351851851851851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</c:dLbl>
            <c:dLbl>
              <c:idx val="1"/>
              <c:layout>
                <c:manualLayout>
                  <c:x val="-4.8185387811055476E-2"/>
                  <c:y val="0.11730371953914304"/>
                </c:manualLayout>
              </c:layout>
              <c:showLegendKey val="0"/>
              <c:showVal val="0"/>
              <c:showCatName val="1"/>
              <c:showSerName val="0"/>
              <c:showPercent val="1"/>
              <c:showBubbleSize val="0"/>
            </c:dLbl>
            <c:spPr>
              <a:noFill/>
              <a:ln w="25400">
                <a:noFill/>
              </a:ln>
            </c:spPr>
            <c:txPr>
              <a:bodyPr/>
              <a:lstStyle/>
              <a:p>
                <a:pPr>
                  <a:defRPr sz="2000" b="0" i="0" u="none" strike="noStrike" baseline="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</a:defRPr>
                </a:pPr>
                <a:endParaRPr lang="ru-RU"/>
              </a:p>
            </c:txPr>
            <c:showLegendKey val="0"/>
            <c:showVal val="0"/>
            <c:showCatName val="1"/>
            <c:showSerName val="0"/>
            <c:showPercent val="1"/>
            <c:showBubbleSize val="0"/>
            <c:showLeaderLines val="1"/>
          </c:dLbls>
          <c:cat>
            <c:strRef>
              <c:f>'[калининград 2016_обработка анкет_v2.xls]диаграммы'!$A$27:$A$28</c:f>
              <c:strCache>
                <c:ptCount val="2"/>
                <c:pt idx="0">
                  <c:v>да </c:v>
                </c:pt>
                <c:pt idx="1">
                  <c:v>нет</c:v>
                </c:pt>
              </c:strCache>
            </c:strRef>
          </c:cat>
          <c:val>
            <c:numRef>
              <c:f>'[калининград 2016_обработка анкет_v2.xls]диаграммы'!$B$27:$B$28</c:f>
              <c:numCache>
                <c:formatCode>General</c:formatCode>
                <c:ptCount val="2"/>
                <c:pt idx="0">
                  <c:v>251</c:v>
                </c:pt>
                <c:pt idx="1">
                  <c:v>4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  <c:spPr>
        <a:noFill/>
        <a:ln w="25400">
          <a:noFill/>
        </a:ln>
      </c:spPr>
    </c:plotArea>
    <c:plotVisOnly val="1"/>
    <c:dispBlanksAs val="zero"/>
    <c:showDLblsOverMax val="0"/>
  </c:chart>
  <c:txPr>
    <a:bodyPr/>
    <a:lstStyle/>
    <a:p>
      <a:pPr>
        <a:defRPr sz="1000" b="0" i="0" u="none" strike="noStrike" baseline="0">
          <a:solidFill>
            <a:srgbClr val="000000"/>
          </a:solidFill>
          <a:latin typeface="Calibri"/>
          <a:ea typeface="Calibri"/>
          <a:cs typeface="Calibri"/>
        </a:defRPr>
      </a:pPr>
      <a:endParaRPr lang="ru-RU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 sz="2000" b="1" i="0" u="none" strike="noStrike" baseline="0">
                <a:solidFill>
                  <a:srgbClr val="33CCCC"/>
                </a:solidFill>
                <a:latin typeface="Calibri"/>
                <a:ea typeface="Calibri"/>
                <a:cs typeface="Calibri"/>
              </a:defRPr>
            </a:pPr>
            <a:r>
              <a:rPr lang="ru-RU" sz="2400" dirty="0">
                <a:solidFill>
                  <a:schemeClr val="tx2"/>
                </a:solidFill>
              </a:rPr>
              <a:t>Частота потребления жидких молочных продуктов дома</a:t>
            </a:r>
          </a:p>
        </c:rich>
      </c:tx>
      <c:layout/>
      <c:overlay val="0"/>
    </c:title>
    <c:autoTitleDeleted val="0"/>
    <c:plotArea>
      <c:layout/>
      <c:pieChart>
        <c:varyColors val="1"/>
        <c:ser>
          <c:idx val="0"/>
          <c:order val="0"/>
          <c:explosion val="25"/>
          <c:dPt>
            <c:idx val="0"/>
            <c:bubble3D val="0"/>
          </c:dPt>
          <c:dPt>
            <c:idx val="1"/>
            <c:bubble3D val="0"/>
            <c:spPr>
              <a:solidFill>
                <a:srgbClr val="FF6600"/>
              </a:solidFill>
            </c:spPr>
          </c:dPt>
          <c:dPt>
            <c:idx val="2"/>
            <c:bubble3D val="0"/>
          </c:dPt>
          <c:dPt>
            <c:idx val="3"/>
            <c:bubble3D val="0"/>
          </c:dPt>
          <c:dLbls>
            <c:dLbl>
              <c:idx val="0"/>
              <c:layout>
                <c:manualLayout>
                  <c:x val="2.9452209098862644E-2"/>
                  <c:y val="3.8266034053435628E-2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</c:dLbl>
            <c:dLbl>
              <c:idx val="1"/>
              <c:layout>
                <c:manualLayout>
                  <c:x val="-5.9051255286880266E-2"/>
                  <c:y val="-0.11887310874923362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</c:dLbl>
            <c:dLbl>
              <c:idx val="2"/>
              <c:layout>
                <c:manualLayout>
                  <c:x val="-1.3134361039987805E-2"/>
                  <c:y val="8.0027116328638376E-2"/>
                </c:manualLayout>
              </c:layout>
              <c:showLegendKey val="0"/>
              <c:showVal val="0"/>
              <c:showCatName val="1"/>
              <c:showSerName val="0"/>
              <c:showPercent val="1"/>
              <c:showBubbleSize val="0"/>
            </c:dLbl>
            <c:dLbl>
              <c:idx val="3"/>
              <c:layout>
                <c:manualLayout>
                  <c:x val="0.16153437731724898"/>
                  <c:y val="0.10493509980372551"/>
                </c:manualLayout>
              </c:layout>
              <c:spPr/>
              <c:txPr>
                <a:bodyPr/>
                <a:lstStyle/>
                <a:p>
                  <a:pPr>
                    <a:defRPr sz="1400" b="0" i="0" u="none" strike="noStrike" baseline="0">
                      <a:solidFill>
                        <a:srgbClr val="000000"/>
                      </a:solidFill>
                      <a:latin typeface="Calibri"/>
                      <a:ea typeface="Calibri"/>
                      <a:cs typeface="Calibri"/>
                    </a:defRPr>
                  </a:pPr>
                  <a:endParaRPr lang="ru-RU"/>
                </a:p>
              </c:txPr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</c:dLbl>
            <c:spPr>
              <a:noFill/>
              <a:ln w="25400">
                <a:noFill/>
              </a:ln>
            </c:spPr>
            <c:txPr>
              <a:bodyPr/>
              <a:lstStyle/>
              <a:p>
                <a:pPr>
                  <a:defRPr sz="1400" b="0" i="0" u="none" strike="noStrike" baseline="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</a:defRPr>
                </a:pPr>
                <a:endParaRPr lang="ru-RU"/>
              </a:p>
            </c:txPr>
            <c:showLegendKey val="0"/>
            <c:showVal val="0"/>
            <c:showCatName val="1"/>
            <c:showSerName val="0"/>
            <c:showPercent val="1"/>
            <c:showBubbleSize val="0"/>
            <c:showLeaderLines val="1"/>
          </c:dLbls>
          <c:cat>
            <c:strRef>
              <c:f>'[калининград 2016_обработка анкет_v2.xls]диаграммы'!$A$45:$A$48</c:f>
              <c:strCache>
                <c:ptCount val="4"/>
                <c:pt idx="0">
                  <c:v>каждый день</c:v>
                </c:pt>
                <c:pt idx="1">
                  <c:v>через день</c:v>
                </c:pt>
                <c:pt idx="2">
                  <c:v>реже, чем через день</c:v>
                </c:pt>
                <c:pt idx="3">
                  <c:v>вообще не даю</c:v>
                </c:pt>
              </c:strCache>
            </c:strRef>
          </c:cat>
          <c:val>
            <c:numRef>
              <c:f>'[калининград 2016_обработка анкет_v2.xls]диаграммы'!$B$45:$B$48</c:f>
              <c:numCache>
                <c:formatCode>General</c:formatCode>
                <c:ptCount val="4"/>
                <c:pt idx="0">
                  <c:v>131</c:v>
                </c:pt>
                <c:pt idx="1">
                  <c:v>71</c:v>
                </c:pt>
                <c:pt idx="2">
                  <c:v>47</c:v>
                </c:pt>
                <c:pt idx="3">
                  <c:v>6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 w="25400">
          <a:noFill/>
        </a:ln>
      </c:spPr>
    </c:plotArea>
    <c:plotVisOnly val="1"/>
    <c:dispBlanksAs val="zero"/>
    <c:showDLblsOverMax val="0"/>
  </c:chart>
  <c:txPr>
    <a:bodyPr/>
    <a:lstStyle/>
    <a:p>
      <a:pPr>
        <a:defRPr sz="1000" b="0" i="0" u="none" strike="noStrike" baseline="0">
          <a:solidFill>
            <a:srgbClr val="000000"/>
          </a:solidFill>
          <a:latin typeface="Calibri"/>
          <a:ea typeface="Calibri"/>
          <a:cs typeface="Calibri"/>
        </a:defRPr>
      </a:pPr>
      <a:endParaRPr lang="ru-RU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 sz="2400" b="1" i="0" u="none" strike="noStrike" baseline="0">
                <a:solidFill>
                  <a:srgbClr val="33CCCC"/>
                </a:solidFill>
                <a:latin typeface="Calibri"/>
                <a:ea typeface="Calibri"/>
                <a:cs typeface="Calibri"/>
              </a:defRPr>
            </a:pPr>
            <a:r>
              <a:rPr lang="ru-RU" sz="2400" dirty="0">
                <a:solidFill>
                  <a:schemeClr val="tx2"/>
                </a:solidFill>
              </a:rPr>
              <a:t>Какие жидкие молочные продукты дают детям дома</a:t>
            </a:r>
          </a:p>
        </c:rich>
      </c:tx>
      <c:layout/>
      <c:overlay val="0"/>
    </c:title>
    <c:autoTitleDeleted val="0"/>
    <c:plotArea>
      <c:layout/>
      <c:pieChart>
        <c:varyColors val="1"/>
        <c:ser>
          <c:idx val="0"/>
          <c:order val="0"/>
          <c:explosion val="25"/>
          <c:dPt>
            <c:idx val="0"/>
            <c:bubble3D val="0"/>
          </c:dPt>
          <c:dPt>
            <c:idx val="1"/>
            <c:bubble3D val="0"/>
            <c:spPr>
              <a:solidFill>
                <a:srgbClr val="FF6600"/>
              </a:solidFill>
            </c:spPr>
          </c:dPt>
          <c:dPt>
            <c:idx val="2"/>
            <c:bubble3D val="0"/>
          </c:dPt>
          <c:dPt>
            <c:idx val="3"/>
            <c:bubble3D val="0"/>
          </c:dPt>
          <c:dPt>
            <c:idx val="4"/>
            <c:bubble3D val="0"/>
          </c:dPt>
          <c:dLbls>
            <c:dLbl>
              <c:idx val="0"/>
              <c:layout>
                <c:manualLayout>
                  <c:x val="1.8791338582677165E-2"/>
                  <c:y val="4.8545129775444736E-2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</c:dLbl>
            <c:dLbl>
              <c:idx val="1"/>
              <c:layout>
                <c:manualLayout>
                  <c:x val="7.7659230096237972E-2"/>
                  <c:y val="-3.1666666666666669E-2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</c:dLbl>
            <c:dLbl>
              <c:idx val="4"/>
              <c:layout>
                <c:manualLayout>
                  <c:x val="9.2404978992233183E-2"/>
                  <c:y val="5.7178666656085834E-2"/>
                </c:manualLayout>
              </c:layout>
              <c:showLegendKey val="0"/>
              <c:showVal val="0"/>
              <c:showCatName val="1"/>
              <c:showSerName val="0"/>
              <c:showPercent val="1"/>
              <c:showBubbleSize val="0"/>
            </c:dLbl>
            <c:spPr>
              <a:noFill/>
              <a:ln w="25400">
                <a:noFill/>
              </a:ln>
            </c:spPr>
            <c:txPr>
              <a:bodyPr/>
              <a:lstStyle/>
              <a:p>
                <a:pPr>
                  <a:defRPr sz="1600" b="0" i="0" u="none" strike="noStrike" baseline="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</a:defRPr>
                </a:pPr>
                <a:endParaRPr lang="ru-RU"/>
              </a:p>
            </c:txPr>
            <c:showLegendKey val="0"/>
            <c:showVal val="0"/>
            <c:showCatName val="1"/>
            <c:showSerName val="0"/>
            <c:showPercent val="1"/>
            <c:showBubbleSize val="0"/>
            <c:showLeaderLines val="1"/>
          </c:dLbls>
          <c:cat>
            <c:strRef>
              <c:f>'[калининград 2016_обработка анкет_v2.xls]диаграммы'!$A$66:$A$70</c:f>
              <c:strCache>
                <c:ptCount val="5"/>
                <c:pt idx="0">
                  <c:v>молоко</c:v>
                </c:pt>
                <c:pt idx="1">
                  <c:v>кефир</c:v>
                </c:pt>
                <c:pt idx="2">
                  <c:v>ряженку</c:v>
                </c:pt>
                <c:pt idx="3">
                  <c:v>питьевые йогурты </c:v>
                </c:pt>
                <c:pt idx="4">
                  <c:v>другое </c:v>
                </c:pt>
              </c:strCache>
            </c:strRef>
          </c:cat>
          <c:val>
            <c:numRef>
              <c:f>'[калининград 2016_обработка анкет_v2.xls]диаграммы'!$B$66:$B$70</c:f>
              <c:numCache>
                <c:formatCode>General</c:formatCode>
                <c:ptCount val="5"/>
                <c:pt idx="0">
                  <c:v>392</c:v>
                </c:pt>
                <c:pt idx="1">
                  <c:v>220</c:v>
                </c:pt>
                <c:pt idx="2">
                  <c:v>122</c:v>
                </c:pt>
                <c:pt idx="3">
                  <c:v>310</c:v>
                </c:pt>
                <c:pt idx="4">
                  <c:v>28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 w="25400">
          <a:noFill/>
        </a:ln>
      </c:spPr>
    </c:plotArea>
    <c:plotVisOnly val="1"/>
    <c:dispBlanksAs val="zero"/>
    <c:showDLblsOverMax val="0"/>
  </c:chart>
  <c:txPr>
    <a:bodyPr/>
    <a:lstStyle/>
    <a:p>
      <a:pPr>
        <a:defRPr sz="1000" b="0" i="0" u="none" strike="noStrike" baseline="0">
          <a:solidFill>
            <a:srgbClr val="000000"/>
          </a:solidFill>
          <a:latin typeface="Calibri"/>
          <a:ea typeface="Calibri"/>
          <a:cs typeface="Calibri"/>
        </a:defRPr>
      </a:pPr>
      <a:endParaRPr lang="ru-RU"/>
    </a:p>
  </c:txPr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 sz="2400" b="1" i="0" u="none" strike="noStrike" baseline="0">
                <a:solidFill>
                  <a:srgbClr val="33CCCC"/>
                </a:solidFill>
                <a:latin typeface="Calibri"/>
                <a:ea typeface="Calibri"/>
                <a:cs typeface="Calibri"/>
              </a:defRPr>
            </a:pPr>
            <a:r>
              <a:rPr lang="ru-RU" sz="2400">
                <a:solidFill>
                  <a:schemeClr val="tx2"/>
                </a:solidFill>
              </a:rPr>
              <a:t>Считаете ли вы, что молоко является необходимым и полезным продуктом для детского организма</a:t>
            </a:r>
          </a:p>
        </c:rich>
      </c:tx>
      <c:layout/>
      <c:overlay val="0"/>
    </c:title>
    <c:autoTitleDeleted val="0"/>
    <c:view3D>
      <c:rotX val="75"/>
      <c:rotY val="0"/>
      <c:rAngAx val="0"/>
      <c:perspective val="30"/>
    </c:view3D>
    <c:floor>
      <c:thickness val="0"/>
    </c:floor>
    <c:sideWall>
      <c:thickness val="0"/>
    </c:sideWall>
    <c:backWall>
      <c:thickness val="0"/>
    </c:backWall>
    <c:plotArea>
      <c:layout/>
      <c:pie3DChart>
        <c:varyColors val="1"/>
        <c:ser>
          <c:idx val="0"/>
          <c:order val="0"/>
          <c:explosion val="25"/>
          <c:dPt>
            <c:idx val="0"/>
            <c:bubble3D val="0"/>
          </c:dPt>
          <c:dPt>
            <c:idx val="1"/>
            <c:bubble3D val="0"/>
          </c:dPt>
          <c:dPt>
            <c:idx val="2"/>
            <c:bubble3D val="0"/>
          </c:dPt>
          <c:dLbls>
            <c:dLbl>
              <c:idx val="0"/>
              <c:layout>
                <c:manualLayout>
                  <c:x val="0.15473709536307961"/>
                  <c:y val="-0.12200501253132832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</c:dLbl>
            <c:dLbl>
              <c:idx val="1"/>
              <c:layout>
                <c:manualLayout>
                  <c:x val="-5.9779090113735271E-3"/>
                  <c:y val="0.15711443964241312"/>
                </c:manualLayout>
              </c:layout>
              <c:tx>
                <c:rich>
                  <a:bodyPr/>
                  <a:lstStyle/>
                  <a:p>
                    <a:pPr>
                      <a:defRPr sz="2000" b="0" i="0" u="none" strike="noStrike" baseline="0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</a:defRPr>
                    </a:pPr>
                    <a:r>
                      <a:rPr lang="ru-RU" sz="2000"/>
                      <a:t>нет
</a:t>
                    </a:r>
                    <a:endParaRPr lang="ru-RU"/>
                  </a:p>
                </c:rich>
              </c:tx>
              <c:spPr/>
              <c:dLblPos val="bestFit"/>
              <c:showLegendKey val="0"/>
              <c:showVal val="0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0.14909593378513505"/>
                  <c:y val="9.5997586297375884E-2"/>
                </c:manualLayout>
              </c:layout>
              <c:spPr/>
              <c:txPr>
                <a:bodyPr/>
                <a:lstStyle/>
                <a:p>
                  <a:pPr>
                    <a:defRPr sz="2000" b="0" i="0" u="none" strike="noStrike" baseline="0">
                      <a:solidFill>
                        <a:srgbClr val="000000"/>
                      </a:solidFill>
                      <a:latin typeface="Calibri"/>
                      <a:ea typeface="Calibri"/>
                      <a:cs typeface="Calibri"/>
                    </a:defRPr>
                  </a:pPr>
                  <a:endParaRPr lang="ru-RU"/>
                </a:p>
              </c:txPr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</c:dLbl>
            <c:spPr>
              <a:noFill/>
              <a:ln w="25400">
                <a:noFill/>
              </a:ln>
            </c:spPr>
            <c:txPr>
              <a:bodyPr/>
              <a:lstStyle/>
              <a:p>
                <a:pPr>
                  <a:defRPr sz="2000" b="0" i="0" u="none" strike="noStrike" baseline="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</a:defRPr>
                </a:pPr>
                <a:endParaRPr lang="ru-RU"/>
              </a:p>
            </c:txPr>
            <c:showLegendKey val="0"/>
            <c:showVal val="0"/>
            <c:showCatName val="1"/>
            <c:showSerName val="0"/>
            <c:showPercent val="1"/>
            <c:showBubbleSize val="0"/>
            <c:showLeaderLines val="1"/>
          </c:dLbls>
          <c:cat>
            <c:strRef>
              <c:f>'[калининград 2016_обработка анкет_v2.xls]диаграммы'!$A$84:$A$86</c:f>
              <c:strCache>
                <c:ptCount val="3"/>
                <c:pt idx="0">
                  <c:v>да </c:v>
                </c:pt>
                <c:pt idx="1">
                  <c:v>нет</c:v>
                </c:pt>
                <c:pt idx="2">
                  <c:v>не знаю</c:v>
                </c:pt>
              </c:strCache>
            </c:strRef>
          </c:cat>
          <c:val>
            <c:numRef>
              <c:f>'[калининград 2016_обработка анкет_v2.xls]диаграммы'!$B$84:$B$86</c:f>
              <c:numCache>
                <c:formatCode>General</c:formatCode>
                <c:ptCount val="3"/>
                <c:pt idx="0">
                  <c:v>244</c:v>
                </c:pt>
                <c:pt idx="1">
                  <c:v>1</c:v>
                </c:pt>
                <c:pt idx="2">
                  <c:v>10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  <c:spPr>
        <a:noFill/>
        <a:ln w="25400">
          <a:noFill/>
        </a:ln>
      </c:spPr>
    </c:plotArea>
    <c:plotVisOnly val="1"/>
    <c:dispBlanksAs val="zero"/>
    <c:showDLblsOverMax val="0"/>
  </c:chart>
  <c:txPr>
    <a:bodyPr/>
    <a:lstStyle/>
    <a:p>
      <a:pPr>
        <a:defRPr sz="1000" b="0" i="0" u="none" strike="noStrike" baseline="0">
          <a:solidFill>
            <a:srgbClr val="000000"/>
          </a:solidFill>
          <a:latin typeface="Calibri"/>
          <a:ea typeface="Calibri"/>
          <a:cs typeface="Calibri"/>
        </a:defRPr>
      </a:pPr>
      <a:endParaRPr lang="ru-RU"/>
    </a:p>
  </c:txPr>
  <c:externalData r:id="rId1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 sz="2800" b="1" i="0" u="none" strike="noStrike" baseline="0">
                <a:solidFill>
                  <a:srgbClr val="33CCCC"/>
                </a:solidFill>
                <a:latin typeface="Calibri"/>
                <a:ea typeface="Calibri"/>
                <a:cs typeface="Calibri"/>
              </a:defRPr>
            </a:pPr>
            <a:r>
              <a:rPr lang="ru-RU" sz="2800">
                <a:solidFill>
                  <a:schemeClr val="tx2"/>
                </a:solidFill>
              </a:rPr>
              <a:t>Нравится ли ребенку вкус молока</a:t>
            </a:r>
          </a:p>
        </c:rich>
      </c:tx>
      <c:layout/>
      <c:overlay val="0"/>
    </c:title>
    <c:autoTitleDeleted val="0"/>
    <c:plotArea>
      <c:layout/>
      <c:pieChart>
        <c:varyColors val="1"/>
        <c:ser>
          <c:idx val="0"/>
          <c:order val="0"/>
          <c:explosion val="25"/>
          <c:dPt>
            <c:idx val="0"/>
            <c:bubble3D val="0"/>
          </c:dPt>
          <c:dPt>
            <c:idx val="1"/>
            <c:bubble3D val="0"/>
            <c:spPr>
              <a:solidFill>
                <a:srgbClr val="FF6600"/>
              </a:solidFill>
            </c:spPr>
          </c:dPt>
          <c:dPt>
            <c:idx val="2"/>
            <c:bubble3D val="0"/>
          </c:dPt>
          <c:dPt>
            <c:idx val="3"/>
            <c:bubble3D val="0"/>
          </c:dPt>
          <c:dLbls>
            <c:dLbl>
              <c:idx val="1"/>
              <c:layout>
                <c:manualLayout>
                  <c:x val="-1.9399590914540833E-2"/>
                  <c:y val="5.7609956896377101E-2"/>
                </c:manualLayout>
              </c:layout>
              <c:showLegendKey val="0"/>
              <c:showVal val="0"/>
              <c:showCatName val="1"/>
              <c:showSerName val="0"/>
              <c:showPercent val="1"/>
              <c:showBubbleSize val="0"/>
            </c:dLbl>
            <c:dLbl>
              <c:idx val="2"/>
              <c:layout>
                <c:manualLayout>
                  <c:x val="-0.14383213471330469"/>
                  <c:y val="0.14318758047522895"/>
                </c:manualLayout>
              </c:layout>
              <c:showLegendKey val="0"/>
              <c:showVal val="0"/>
              <c:showCatName val="1"/>
              <c:showSerName val="0"/>
              <c:showPercent val="1"/>
              <c:showBubbleSize val="0"/>
            </c:dLbl>
            <c:dLbl>
              <c:idx val="3"/>
              <c:layout>
                <c:manualLayout>
                  <c:x val="0.14338258345332366"/>
                  <c:y val="9.6670604387289638E-2"/>
                </c:manualLayout>
              </c:layout>
              <c:showLegendKey val="0"/>
              <c:showVal val="0"/>
              <c:showCatName val="1"/>
              <c:showSerName val="0"/>
              <c:showPercent val="1"/>
              <c:showBubbleSize val="0"/>
            </c:dLbl>
            <c:spPr>
              <a:noFill/>
              <a:ln w="25400">
                <a:noFill/>
              </a:ln>
            </c:spPr>
            <c:txPr>
              <a:bodyPr/>
              <a:lstStyle/>
              <a:p>
                <a:pPr>
                  <a:defRPr sz="1400" b="0" i="0" u="none" strike="noStrike" baseline="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</a:defRPr>
                </a:pPr>
                <a:endParaRPr lang="ru-RU"/>
              </a:p>
            </c:txPr>
            <c:showLegendKey val="0"/>
            <c:showVal val="0"/>
            <c:showCatName val="1"/>
            <c:showSerName val="0"/>
            <c:showPercent val="1"/>
            <c:showBubbleSize val="0"/>
            <c:showLeaderLines val="1"/>
          </c:dLbls>
          <c:cat>
            <c:strRef>
              <c:f>'[калининград 2016_обработка анкет_v2.xls]диаграммы'!$A$99:$A$102</c:f>
              <c:strCache>
                <c:ptCount val="4"/>
                <c:pt idx="0">
                  <c:v>очень нравится, с удовольствием пьет молоко</c:v>
                </c:pt>
                <c:pt idx="1">
                  <c:v>нравится, но молоко не является любимым продуктом</c:v>
                </c:pt>
                <c:pt idx="2">
                  <c:v>не нравится, но пьет молоко без отвращения</c:v>
                </c:pt>
                <c:pt idx="3">
                  <c:v>вообще не пьет </c:v>
                </c:pt>
              </c:strCache>
            </c:strRef>
          </c:cat>
          <c:val>
            <c:numRef>
              <c:f>'[калининград 2016_обработка анкет_v2.xls]диаграммы'!$B$99:$B$102</c:f>
              <c:numCache>
                <c:formatCode>General</c:formatCode>
                <c:ptCount val="4"/>
                <c:pt idx="0">
                  <c:v>157</c:v>
                </c:pt>
                <c:pt idx="1">
                  <c:v>76</c:v>
                </c:pt>
                <c:pt idx="2">
                  <c:v>12</c:v>
                </c:pt>
                <c:pt idx="3">
                  <c:v>10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 w="25400">
          <a:noFill/>
        </a:ln>
      </c:spPr>
    </c:plotArea>
    <c:plotVisOnly val="1"/>
    <c:dispBlanksAs val="zero"/>
    <c:showDLblsOverMax val="0"/>
  </c:chart>
  <c:txPr>
    <a:bodyPr/>
    <a:lstStyle/>
    <a:p>
      <a:pPr>
        <a:defRPr sz="1000" b="0" i="0" u="none" strike="noStrike" baseline="0">
          <a:solidFill>
            <a:srgbClr val="000000"/>
          </a:solidFill>
          <a:latin typeface="Calibri"/>
          <a:ea typeface="Calibri"/>
          <a:cs typeface="Calibri"/>
        </a:defRPr>
      </a:pPr>
      <a:endParaRPr lang="ru-RU"/>
    </a:p>
  </c:txPr>
  <c:externalData r:id="rId1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 sz="2400" b="1" i="0" u="none" strike="noStrike" baseline="0">
                <a:solidFill>
                  <a:srgbClr val="33CCCC"/>
                </a:solidFill>
                <a:latin typeface="Calibri"/>
                <a:ea typeface="Calibri"/>
                <a:cs typeface="Calibri"/>
              </a:defRPr>
            </a:pPr>
            <a:r>
              <a:rPr lang="ru-RU" sz="2400">
                <a:solidFill>
                  <a:schemeClr val="tx2"/>
                </a:solidFill>
              </a:rPr>
              <a:t>В каком виде следует давать молоко ребенку</a:t>
            </a:r>
          </a:p>
        </c:rich>
      </c:tx>
      <c:layout/>
      <c:overlay val="0"/>
    </c:title>
    <c:autoTitleDeleted val="0"/>
    <c:plotArea>
      <c:layout/>
      <c:pieChart>
        <c:varyColors val="1"/>
        <c:ser>
          <c:idx val="0"/>
          <c:order val="0"/>
          <c:explosion val="25"/>
          <c:dPt>
            <c:idx val="0"/>
            <c:bubble3D val="0"/>
          </c:dPt>
          <c:dPt>
            <c:idx val="1"/>
            <c:bubble3D val="0"/>
            <c:spPr>
              <a:solidFill>
                <a:srgbClr val="FF6600"/>
              </a:solidFill>
            </c:spPr>
          </c:dPt>
          <c:dPt>
            <c:idx val="2"/>
            <c:bubble3D val="0"/>
          </c:dPt>
          <c:dLbls>
            <c:dLbl>
              <c:idx val="2"/>
              <c:layout>
                <c:manualLayout>
                  <c:x val="0.21064146994419974"/>
                  <c:y val="0.13456437985233283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</c:dLbl>
            <c:spPr>
              <a:noFill/>
              <a:ln w="25400">
                <a:noFill/>
              </a:ln>
            </c:spPr>
            <c:txPr>
              <a:bodyPr/>
              <a:lstStyle/>
              <a:p>
                <a:pPr>
                  <a:defRPr sz="1600" b="0" i="0" u="none" strike="noStrike" baseline="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</a:defRPr>
                </a:pPr>
                <a:endParaRPr lang="ru-RU"/>
              </a:p>
            </c:txPr>
            <c:showLegendKey val="0"/>
            <c:showVal val="0"/>
            <c:showCatName val="1"/>
            <c:showSerName val="0"/>
            <c:showPercent val="1"/>
            <c:showBubbleSize val="0"/>
            <c:showLeaderLines val="1"/>
          </c:dLbls>
          <c:cat>
            <c:strRef>
              <c:f>'[калининград 2016_обработка анкет_v2.xls]диаграммы'!$A$116:$A$118</c:f>
              <c:strCache>
                <c:ptCount val="3"/>
                <c:pt idx="0">
                  <c:v>в асептической упаковке с трубочкой </c:v>
                </c:pt>
                <c:pt idx="1">
                  <c:v>кипяченое молоко в стакане</c:v>
                </c:pt>
                <c:pt idx="2">
                  <c:v>затрудняюсь ответить </c:v>
                </c:pt>
              </c:strCache>
            </c:strRef>
          </c:cat>
          <c:val>
            <c:numRef>
              <c:f>'[калининград 2016_обработка анкет_v2.xls]диаграммы'!$B$116:$B$118</c:f>
              <c:numCache>
                <c:formatCode>General</c:formatCode>
                <c:ptCount val="3"/>
                <c:pt idx="0">
                  <c:v>213</c:v>
                </c:pt>
                <c:pt idx="1">
                  <c:v>22</c:v>
                </c:pt>
                <c:pt idx="2">
                  <c:v>20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 w="25400">
          <a:noFill/>
        </a:ln>
      </c:spPr>
    </c:plotArea>
    <c:plotVisOnly val="1"/>
    <c:dispBlanksAs val="zero"/>
    <c:showDLblsOverMax val="0"/>
  </c:chart>
  <c:txPr>
    <a:bodyPr/>
    <a:lstStyle/>
    <a:p>
      <a:pPr>
        <a:defRPr sz="1000" b="0" i="0" u="none" strike="noStrike" baseline="0">
          <a:solidFill>
            <a:srgbClr val="000000"/>
          </a:solidFill>
          <a:latin typeface="Calibri"/>
          <a:ea typeface="Calibri"/>
          <a:cs typeface="Calibri"/>
        </a:defRPr>
      </a:pPr>
      <a:endParaRPr lang="ru-RU"/>
    </a:p>
  </c:txPr>
  <c:externalData r:id="rId1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 sz="2400" b="1" i="0" u="none" strike="noStrike" baseline="0">
                <a:solidFill>
                  <a:srgbClr val="33CCCC"/>
                </a:solidFill>
                <a:latin typeface="Calibri"/>
                <a:ea typeface="Calibri"/>
                <a:cs typeface="Calibri"/>
              </a:defRPr>
            </a:pPr>
            <a:r>
              <a:rPr lang="ru-RU" sz="2400">
                <a:solidFill>
                  <a:schemeClr val="tx2"/>
                </a:solidFill>
              </a:rPr>
              <a:t>Должна ли школа прививать детям навыки здорового питания?</a:t>
            </a:r>
          </a:p>
        </c:rich>
      </c:tx>
      <c:layout>
        <c:manualLayout>
          <c:xMode val="edge"/>
          <c:yMode val="edge"/>
          <c:x val="0.15508476488723474"/>
          <c:y val="3.3188964667008332E-2"/>
        </c:manualLayout>
      </c:layout>
      <c:overlay val="0"/>
    </c:title>
    <c:autoTitleDeleted val="0"/>
    <c:view3D>
      <c:rotX val="75"/>
      <c:rotY val="0"/>
      <c:rAngAx val="0"/>
      <c:perspective val="30"/>
    </c:view3D>
    <c:floor>
      <c:thickness val="0"/>
    </c:floor>
    <c:sideWall>
      <c:thickness val="0"/>
    </c:sideWall>
    <c:backWall>
      <c:thickness val="0"/>
    </c:backWall>
    <c:plotArea>
      <c:layout/>
      <c:pie3DChart>
        <c:varyColors val="1"/>
        <c:ser>
          <c:idx val="0"/>
          <c:order val="0"/>
          <c:spPr>
            <a:solidFill>
              <a:srgbClr val="00B050"/>
            </a:solidFill>
          </c:spPr>
          <c:explosion val="25"/>
          <c:dPt>
            <c:idx val="0"/>
            <c:bubble3D val="0"/>
            <c:spPr>
              <a:solidFill>
                <a:srgbClr val="0070C0"/>
              </a:solidFill>
            </c:spPr>
          </c:dPt>
          <c:dPt>
            <c:idx val="1"/>
            <c:bubble3D val="0"/>
          </c:dPt>
          <c:dLbls>
            <c:dLbl>
              <c:idx val="0"/>
              <c:layout>
                <c:manualLayout>
                  <c:x val="0.33440157480314958"/>
                  <c:y val="-3.861111111111111E-2"/>
                </c:manualLayout>
              </c:layout>
              <c:spPr/>
              <c:txPr>
                <a:bodyPr/>
                <a:lstStyle/>
                <a:p>
                  <a:pPr>
                    <a:defRPr sz="2000" b="0" i="0" u="none" strike="noStrike" baseline="0">
                      <a:solidFill>
                        <a:srgbClr val="000000"/>
                      </a:solidFill>
                      <a:latin typeface="Calibri"/>
                      <a:ea typeface="Calibri"/>
                      <a:cs typeface="Calibri"/>
                    </a:defRPr>
                  </a:pPr>
                  <a:endParaRPr lang="ru-RU"/>
                </a:p>
              </c:txPr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</c:dLbl>
            <c:dLbl>
              <c:idx val="1"/>
              <c:layout>
                <c:manualLayout>
                  <c:x val="-8.9774168610895086E-2"/>
                  <c:y val="0.12283782984686295"/>
                </c:manualLayout>
              </c:layout>
              <c:spPr/>
              <c:txPr>
                <a:bodyPr/>
                <a:lstStyle/>
                <a:p>
                  <a:pPr>
                    <a:defRPr sz="2000" b="0" i="0" u="none" strike="noStrike" baseline="0">
                      <a:solidFill>
                        <a:srgbClr val="000000"/>
                      </a:solidFill>
                      <a:latin typeface="Calibri"/>
                      <a:ea typeface="Calibri"/>
                      <a:cs typeface="Calibri"/>
                    </a:defRPr>
                  </a:pPr>
                  <a:endParaRPr lang="ru-RU"/>
                </a:p>
              </c:txPr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</c:dLbl>
            <c:spPr>
              <a:noFill/>
              <a:ln w="25400">
                <a:noFill/>
              </a:ln>
            </c:spPr>
            <c:txPr>
              <a:bodyPr/>
              <a:lstStyle/>
              <a:p>
                <a:pPr>
                  <a:defRPr sz="2000" b="0" i="0" u="none" strike="noStrike" baseline="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</a:defRPr>
                </a:pPr>
                <a:endParaRPr lang="ru-RU"/>
              </a:p>
            </c:txPr>
            <c:showLegendKey val="0"/>
            <c:showVal val="0"/>
            <c:showCatName val="1"/>
            <c:showSerName val="0"/>
            <c:showPercent val="1"/>
            <c:showBubbleSize val="0"/>
            <c:showLeaderLines val="1"/>
          </c:dLbls>
          <c:cat>
            <c:strRef>
              <c:f>'[калининград 2016_обработка анкет_v2.xls]диаграммы'!$A$132:$A$133</c:f>
              <c:strCache>
                <c:ptCount val="2"/>
                <c:pt idx="0">
                  <c:v>да</c:v>
                </c:pt>
                <c:pt idx="1">
                  <c:v>нет</c:v>
                </c:pt>
              </c:strCache>
            </c:strRef>
          </c:cat>
          <c:val>
            <c:numRef>
              <c:f>'[калининград 2016_обработка анкет_v2.xls]диаграммы'!$B$132:$B$133</c:f>
              <c:numCache>
                <c:formatCode>General</c:formatCode>
                <c:ptCount val="2"/>
                <c:pt idx="0">
                  <c:v>242</c:v>
                </c:pt>
                <c:pt idx="1">
                  <c:v>13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  <c:spPr>
        <a:noFill/>
        <a:ln w="25400">
          <a:noFill/>
        </a:ln>
      </c:spPr>
    </c:plotArea>
    <c:plotVisOnly val="1"/>
    <c:dispBlanksAs val="zero"/>
    <c:showDLblsOverMax val="0"/>
  </c:chart>
  <c:txPr>
    <a:bodyPr/>
    <a:lstStyle/>
    <a:p>
      <a:pPr>
        <a:defRPr sz="1000" b="0" i="0" u="none" strike="noStrike" baseline="0">
          <a:solidFill>
            <a:srgbClr val="000000"/>
          </a:solidFill>
          <a:latin typeface="Calibri"/>
          <a:ea typeface="Calibri"/>
          <a:cs typeface="Calibri"/>
        </a:defRPr>
      </a:pPr>
      <a:endParaRPr lang="ru-RU"/>
    </a:p>
  </c:txPr>
  <c:externalData r:id="rId1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 sz="2400" b="0" i="0" u="none" strike="noStrike" baseline="0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pPr>
            <a:r>
              <a:rPr lang="ru-RU" sz="2400" b="1" i="0" u="none" strike="noStrike" baseline="0">
                <a:solidFill>
                  <a:srgbClr val="333399"/>
                </a:solidFill>
                <a:latin typeface="Calibri"/>
              </a:rPr>
              <a:t>Знаете ли вы о программе</a:t>
            </a:r>
          </a:p>
          <a:p>
            <a:pPr>
              <a:defRPr sz="2400" b="0" i="0" u="none" strike="noStrike" baseline="0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pPr>
            <a:r>
              <a:rPr lang="ru-RU" sz="2400" b="1" i="0" u="none" strike="noStrike" baseline="0">
                <a:solidFill>
                  <a:srgbClr val="333399"/>
                </a:solidFill>
                <a:latin typeface="Calibri"/>
              </a:rPr>
              <a:t> "Школьное молоко"?</a:t>
            </a:r>
          </a:p>
        </c:rich>
      </c:tx>
      <c:layout/>
      <c:overlay val="0"/>
    </c:title>
    <c:autoTitleDeleted val="0"/>
    <c:plotArea>
      <c:layout/>
      <c:pieChart>
        <c:varyColors val="1"/>
        <c:ser>
          <c:idx val="0"/>
          <c:order val="0"/>
          <c:explosion val="25"/>
          <c:dPt>
            <c:idx val="0"/>
            <c:bubble3D val="0"/>
          </c:dPt>
          <c:dPt>
            <c:idx val="1"/>
            <c:bubble3D val="0"/>
            <c:spPr>
              <a:solidFill>
                <a:srgbClr val="92D050"/>
              </a:solidFill>
            </c:spPr>
          </c:dPt>
          <c:dLbls>
            <c:dLbl>
              <c:idx val="0"/>
              <c:layout>
                <c:manualLayout>
                  <c:x val="0.19200679818898744"/>
                  <c:y val="-0.15639311043566362"/>
                </c:manualLayout>
              </c:layout>
              <c:spPr/>
              <c:txPr>
                <a:bodyPr/>
                <a:lstStyle/>
                <a:p>
                  <a:pPr>
                    <a:defRPr sz="2000" b="0" i="0" u="none" strike="noStrike" baseline="0">
                      <a:solidFill>
                        <a:srgbClr val="000000"/>
                      </a:solidFill>
                      <a:latin typeface="Calibri"/>
                      <a:ea typeface="Calibri"/>
                      <a:cs typeface="Calibri"/>
                    </a:defRPr>
                  </a:pPr>
                  <a:endParaRPr lang="ru-RU"/>
                </a:p>
              </c:txPr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</c:dLbl>
            <c:dLbl>
              <c:idx val="1"/>
              <c:layout>
                <c:manualLayout>
                  <c:x val="-0.13127917957436253"/>
                  <c:y val="0.12539832434844106"/>
                </c:manualLayout>
              </c:layout>
              <c:spPr/>
              <c:txPr>
                <a:bodyPr/>
                <a:lstStyle/>
                <a:p>
                  <a:pPr>
                    <a:defRPr sz="2000" b="0" i="0" u="none" strike="noStrike" baseline="0">
                      <a:solidFill>
                        <a:srgbClr val="000000"/>
                      </a:solidFill>
                      <a:latin typeface="Calibri"/>
                      <a:ea typeface="Calibri"/>
                      <a:cs typeface="Calibri"/>
                    </a:defRPr>
                  </a:pPr>
                  <a:endParaRPr lang="ru-RU"/>
                </a:p>
              </c:txPr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</c:dLbl>
            <c:spPr>
              <a:noFill/>
              <a:ln w="25400">
                <a:noFill/>
              </a:ln>
            </c:spPr>
            <c:txPr>
              <a:bodyPr/>
              <a:lstStyle/>
              <a:p>
                <a:pPr>
                  <a:defRPr sz="2000" b="0" i="0" u="none" strike="noStrike" baseline="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</a:defRPr>
                </a:pPr>
                <a:endParaRPr lang="ru-RU"/>
              </a:p>
            </c:txPr>
            <c:showLegendKey val="0"/>
            <c:showVal val="0"/>
            <c:showCatName val="1"/>
            <c:showSerName val="0"/>
            <c:showPercent val="1"/>
            <c:showBubbleSize val="0"/>
            <c:showLeaderLines val="1"/>
          </c:dLbls>
          <c:cat>
            <c:strRef>
              <c:f>'[калининград 2016_обработка анкет_v2.xls]диаграммы'!$A$153:$A$154</c:f>
              <c:strCache>
                <c:ptCount val="2"/>
                <c:pt idx="0">
                  <c:v>да </c:v>
                </c:pt>
                <c:pt idx="1">
                  <c:v>нет</c:v>
                </c:pt>
              </c:strCache>
            </c:strRef>
          </c:cat>
          <c:val>
            <c:numRef>
              <c:f>'[калининград 2016_обработка анкет_v2.xls]диаграммы'!$B$153:$B$154</c:f>
              <c:numCache>
                <c:formatCode>General</c:formatCode>
                <c:ptCount val="2"/>
                <c:pt idx="0">
                  <c:v>232</c:v>
                </c:pt>
                <c:pt idx="1">
                  <c:v>23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 w="25400">
          <a:noFill/>
        </a:ln>
      </c:spPr>
    </c:plotArea>
    <c:plotVisOnly val="1"/>
    <c:dispBlanksAs val="zero"/>
    <c:showDLblsOverMax val="0"/>
  </c:chart>
  <c:txPr>
    <a:bodyPr/>
    <a:lstStyle/>
    <a:p>
      <a:pPr>
        <a:defRPr sz="1000" b="0" i="0" u="none" strike="noStrike" baseline="0">
          <a:solidFill>
            <a:srgbClr val="000000"/>
          </a:solidFill>
          <a:latin typeface="Calibri"/>
          <a:ea typeface="Calibri"/>
          <a:cs typeface="Calibri"/>
        </a:defRPr>
      </a:pPr>
      <a:endParaRPr lang="ru-RU"/>
    </a:p>
  </c:txPr>
  <c:externalData r:id="rId1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 sz="2200" b="1" i="0" u="none" strike="noStrike" baseline="0">
                <a:solidFill>
                  <a:srgbClr val="33CCCC"/>
                </a:solidFill>
                <a:latin typeface="Calibri"/>
                <a:ea typeface="Calibri"/>
                <a:cs typeface="Calibri"/>
              </a:defRPr>
            </a:pPr>
            <a:r>
              <a:rPr lang="ru-RU" sz="2200">
                <a:solidFill>
                  <a:schemeClr val="tx2"/>
                </a:solidFill>
              </a:rPr>
              <a:t>Одобряете ли Вы программу регулярного обеспечения детей молоком в школах</a:t>
            </a:r>
          </a:p>
        </c:rich>
      </c:tx>
      <c:layout/>
      <c:overlay val="0"/>
    </c:title>
    <c:autoTitleDeleted val="0"/>
    <c:plotArea>
      <c:layout/>
      <c:pieChart>
        <c:varyColors val="1"/>
        <c:ser>
          <c:idx val="0"/>
          <c:order val="0"/>
          <c:explosion val="25"/>
          <c:dPt>
            <c:idx val="0"/>
            <c:bubble3D val="0"/>
            <c:explosion val="22"/>
            <c:spPr>
              <a:solidFill>
                <a:srgbClr val="0070C0"/>
              </a:solidFill>
            </c:spPr>
          </c:dPt>
          <c:dPt>
            <c:idx val="1"/>
            <c:bubble3D val="0"/>
          </c:dPt>
          <c:dPt>
            <c:idx val="2"/>
            <c:bubble3D val="0"/>
          </c:dPt>
          <c:dLbls>
            <c:dLbl>
              <c:idx val="0"/>
              <c:layout>
                <c:manualLayout>
                  <c:x val="0.27964435111074615"/>
                  <c:y val="-0.12981348426563716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</c:dLbl>
            <c:dLbl>
              <c:idx val="1"/>
              <c:layout>
                <c:manualLayout>
                  <c:x val="-6.8459973753280834E-2"/>
                  <c:y val="8.9034703995333961E-2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</c:dLbl>
            <c:dLbl>
              <c:idx val="2"/>
              <c:layout>
                <c:manualLayout>
                  <c:x val="0.13195242782152231"/>
                  <c:y val="5.4406167979002627E-2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</c:dLbl>
            <c:spPr>
              <a:noFill/>
              <a:ln w="25400">
                <a:noFill/>
              </a:ln>
            </c:spPr>
            <c:txPr>
              <a:bodyPr/>
              <a:lstStyle/>
              <a:p>
                <a:pPr>
                  <a:defRPr sz="1600" b="0" i="0" u="none" strike="noStrike" baseline="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</a:defRPr>
                </a:pPr>
                <a:endParaRPr lang="ru-RU"/>
              </a:p>
            </c:txPr>
            <c:showLegendKey val="0"/>
            <c:showVal val="0"/>
            <c:showCatName val="1"/>
            <c:showSerName val="0"/>
            <c:showPercent val="1"/>
            <c:showBubbleSize val="0"/>
            <c:showLeaderLines val="1"/>
          </c:dLbls>
          <c:cat>
            <c:strRef>
              <c:f>'[калининград 2016_обработка анкет_v2.xls]диаграммы'!$A$171:$A$173</c:f>
              <c:strCache>
                <c:ptCount val="3"/>
                <c:pt idx="0">
                  <c:v>полностью одобряем</c:v>
                </c:pt>
                <c:pt idx="1">
                  <c:v>не одобряем</c:v>
                </c:pt>
                <c:pt idx="2">
                  <c:v>не знаю</c:v>
                </c:pt>
              </c:strCache>
            </c:strRef>
          </c:cat>
          <c:val>
            <c:numRef>
              <c:f>'[калининград 2016_обработка анкет_v2.xls]диаграммы'!$B$171:$B$173</c:f>
              <c:numCache>
                <c:formatCode>General</c:formatCode>
                <c:ptCount val="3"/>
                <c:pt idx="0">
                  <c:v>251</c:v>
                </c:pt>
                <c:pt idx="1">
                  <c:v>0</c:v>
                </c:pt>
                <c:pt idx="2">
                  <c:v>4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 w="25400">
          <a:noFill/>
        </a:ln>
      </c:spPr>
    </c:plotArea>
    <c:plotVisOnly val="1"/>
    <c:dispBlanksAs val="zero"/>
    <c:showDLblsOverMax val="0"/>
  </c:chart>
  <c:txPr>
    <a:bodyPr/>
    <a:lstStyle/>
    <a:p>
      <a:pPr>
        <a:defRPr sz="1000" b="0" i="0" u="none" strike="noStrike" baseline="0">
          <a:solidFill>
            <a:srgbClr val="000000"/>
          </a:solidFill>
          <a:latin typeface="Calibri"/>
          <a:ea typeface="Calibri"/>
          <a:cs typeface="Calibri"/>
        </a:defRPr>
      </a:pPr>
      <a:endParaRPr lang="ru-RU"/>
    </a:p>
  </c:txPr>
  <c:externalData r:id="rId1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 sz="2400" b="1" i="0" u="none" strike="noStrike" baseline="0">
                <a:solidFill>
                  <a:srgbClr val="33CCCC"/>
                </a:solidFill>
                <a:latin typeface="Calibri"/>
                <a:ea typeface="Calibri"/>
                <a:cs typeface="Calibri"/>
              </a:defRPr>
            </a:pPr>
            <a:r>
              <a:rPr lang="ru-RU" sz="2400">
                <a:solidFill>
                  <a:schemeClr val="tx2"/>
                </a:solidFill>
              </a:rPr>
              <a:t>Отношение к внедрению программы "Школьное  молоко"</a:t>
            </a:r>
          </a:p>
        </c:rich>
      </c:tx>
      <c:layout/>
      <c:overlay val="0"/>
    </c:title>
    <c:autoTitleDeleted val="0"/>
    <c:plotArea>
      <c:layout/>
      <c:pieChart>
        <c:varyColors val="1"/>
        <c:ser>
          <c:idx val="0"/>
          <c:order val="0"/>
          <c:spPr>
            <a:solidFill>
              <a:srgbClr val="0070C0"/>
            </a:solidFill>
          </c:spPr>
          <c:explosion val="25"/>
          <c:dPt>
            <c:idx val="0"/>
            <c:bubble3D val="0"/>
          </c:dPt>
          <c:dPt>
            <c:idx val="1"/>
            <c:bubble3D val="0"/>
          </c:dPt>
          <c:dPt>
            <c:idx val="2"/>
            <c:bubble3D val="0"/>
            <c:spPr>
              <a:solidFill>
                <a:srgbClr val="00B050"/>
              </a:solidFill>
            </c:spPr>
          </c:dPt>
          <c:dLbls>
            <c:dLbl>
              <c:idx val="0"/>
              <c:layout>
                <c:manualLayout>
                  <c:x val="0.22911455178815257"/>
                  <c:y val="-0.14253581960678832"/>
                </c:manualLayout>
              </c:layout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500" b="0" i="0" u="none" strike="noStrike" baseline="0">
                      <a:solidFill>
                        <a:srgbClr val="000000"/>
                      </a:solidFill>
                      <a:latin typeface="Calibri"/>
                      <a:ea typeface="Calibri"/>
                      <a:cs typeface="Calibri"/>
                    </a:defRPr>
                  </a:pPr>
                  <a:endParaRPr lang="ru-RU"/>
                </a:p>
              </c:txPr>
              <c:showLegendKey val="0"/>
              <c:showVal val="0"/>
              <c:showCatName val="1"/>
              <c:showSerName val="0"/>
              <c:showPercent val="1"/>
              <c:showBubbleSize val="0"/>
            </c:dLbl>
            <c:dLbl>
              <c:idx val="1"/>
              <c:layout>
                <c:manualLayout>
                  <c:x val="-7.0921369203849519E-2"/>
                  <c:y val="0.10122338874307378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</c:dLbl>
            <c:dLbl>
              <c:idx val="2"/>
              <c:layout>
                <c:manualLayout>
                  <c:x val="0.11763254593175854"/>
                  <c:y val="9.1345508894721497E-2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</c:dLbl>
            <c:spPr>
              <a:noFill/>
              <a:ln w="25400">
                <a:noFill/>
              </a:ln>
            </c:spPr>
            <c:txPr>
              <a:bodyPr/>
              <a:lstStyle/>
              <a:p>
                <a:pPr>
                  <a:defRPr sz="1600" b="0" i="0" u="none" strike="noStrike" baseline="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</a:defRPr>
                </a:pPr>
                <a:endParaRPr lang="ru-RU"/>
              </a:p>
            </c:txPr>
            <c:showLegendKey val="0"/>
            <c:showVal val="0"/>
            <c:showCatName val="1"/>
            <c:showSerName val="0"/>
            <c:showPercent val="1"/>
            <c:showBubbleSize val="0"/>
            <c:showLeaderLines val="1"/>
          </c:dLbls>
          <c:cat>
            <c:strRef>
              <c:f>'[калининград 2016_обработка анкет_v2.xls]диаграммы'!$A$190:$A$192</c:f>
              <c:strCache>
                <c:ptCount val="3"/>
                <c:pt idx="0">
                  <c:v>положительно</c:v>
                </c:pt>
                <c:pt idx="1">
                  <c:v>отричательно</c:v>
                </c:pt>
                <c:pt idx="2">
                  <c:v>безразлично</c:v>
                </c:pt>
              </c:strCache>
            </c:strRef>
          </c:cat>
          <c:val>
            <c:numRef>
              <c:f>'[калининград 2016_обработка анкет_v2.xls]диаграммы'!$B$190:$B$192</c:f>
              <c:numCache>
                <c:formatCode>General</c:formatCode>
                <c:ptCount val="3"/>
                <c:pt idx="0">
                  <c:v>250</c:v>
                </c:pt>
                <c:pt idx="1">
                  <c:v>0</c:v>
                </c:pt>
                <c:pt idx="2">
                  <c:v>5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 w="25400">
          <a:noFill/>
        </a:ln>
      </c:spPr>
    </c:plotArea>
    <c:plotVisOnly val="1"/>
    <c:dispBlanksAs val="zero"/>
    <c:showDLblsOverMax val="0"/>
  </c:chart>
  <c:txPr>
    <a:bodyPr/>
    <a:lstStyle/>
    <a:p>
      <a:pPr>
        <a:defRPr sz="1000" b="0" i="0" u="none" strike="noStrike" baseline="0">
          <a:solidFill>
            <a:srgbClr val="000000"/>
          </a:solidFill>
          <a:latin typeface="Calibri"/>
          <a:ea typeface="Calibri"/>
          <a:cs typeface="Calibri"/>
        </a:defRPr>
      </a:pPr>
      <a:endParaRPr lang="ru-RU"/>
    </a:p>
  </c:txPr>
  <c:externalData r:id="rId1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 sz="2400" b="1" i="0" u="none" strike="noStrike" baseline="0">
                <a:solidFill>
                  <a:srgbClr val="33CCCC"/>
                </a:solidFill>
                <a:latin typeface="Calibri"/>
                <a:ea typeface="Calibri"/>
                <a:cs typeface="Calibri"/>
              </a:defRPr>
            </a:pPr>
            <a:r>
              <a:rPr lang="ru-RU" sz="2400">
                <a:solidFill>
                  <a:schemeClr val="tx2"/>
                </a:solidFill>
              </a:rPr>
              <a:t>За счет каких средств должно производиться финансирование обеспечения молока в школе</a:t>
            </a:r>
          </a:p>
        </c:rich>
      </c:tx>
      <c:layout/>
      <c:overlay val="0"/>
    </c:title>
    <c:autoTitleDeleted val="0"/>
    <c:view3D>
      <c:rotX val="75"/>
      <c:rotY val="0"/>
      <c:rAngAx val="0"/>
      <c:perspective val="30"/>
    </c:view3D>
    <c:floor>
      <c:thickness val="0"/>
    </c:floor>
    <c:sideWall>
      <c:thickness val="0"/>
    </c:sideWall>
    <c:backWall>
      <c:thickness val="0"/>
    </c:backWall>
    <c:plotArea>
      <c:layout/>
      <c:pie3DChart>
        <c:varyColors val="1"/>
        <c:ser>
          <c:idx val="0"/>
          <c:order val="0"/>
          <c:explosion val="25"/>
          <c:dPt>
            <c:idx val="0"/>
            <c:bubble3D val="0"/>
            <c:spPr>
              <a:solidFill>
                <a:srgbClr val="92D050"/>
              </a:solidFill>
            </c:spPr>
          </c:dPt>
          <c:dPt>
            <c:idx val="1"/>
            <c:bubble3D val="0"/>
            <c:spPr>
              <a:solidFill>
                <a:srgbClr val="0070C0"/>
              </a:solidFill>
            </c:spPr>
          </c:dPt>
          <c:dLbls>
            <c:dLbl>
              <c:idx val="0"/>
              <c:layout>
                <c:manualLayout>
                  <c:x val="0.17299149732155364"/>
                  <c:y val="0.19178337823575153"/>
                </c:manualLayout>
              </c:layout>
              <c:spPr/>
              <c:txPr>
                <a:bodyPr/>
                <a:lstStyle/>
                <a:p>
                  <a:pPr>
                    <a:defRPr sz="1600" b="0" i="0" u="none" strike="noStrike" baseline="0">
                      <a:solidFill>
                        <a:srgbClr val="000000"/>
                      </a:solidFill>
                      <a:latin typeface="Calibri"/>
                      <a:ea typeface="Calibri"/>
                      <a:cs typeface="Calibri"/>
                    </a:defRPr>
                  </a:pPr>
                  <a:endParaRPr lang="ru-RU"/>
                </a:p>
              </c:txPr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</c:dLbl>
            <c:dLbl>
              <c:idx val="1"/>
              <c:layout>
                <c:manualLayout>
                  <c:x val="-0.15877130801891579"/>
                  <c:y val="-0.12044278066325953"/>
                </c:manualLayout>
              </c:layout>
              <c:tx>
                <c:rich>
                  <a:bodyPr/>
                  <a:lstStyle/>
                  <a:p>
                    <a:pPr>
                      <a:defRPr sz="1600" b="0" i="0" u="none" strike="noStrike" baseline="0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</a:defRPr>
                    </a:pPr>
                    <a:r>
                      <a:rPr lang="ru-RU" sz="1600"/>
                      <a:t>за счет бюджетных средств
99%</a:t>
                    </a:r>
                    <a:endParaRPr lang="ru-RU"/>
                  </a:p>
                </c:rich>
              </c:tx>
              <c:spPr/>
              <c:dLblPos val="bestFit"/>
              <c:showLegendKey val="0"/>
              <c:showVal val="0"/>
              <c:showCatName val="0"/>
              <c:showSerName val="0"/>
              <c:showPercent val="0"/>
              <c:showBubbleSize val="0"/>
            </c:dLbl>
            <c:spPr>
              <a:noFill/>
              <a:ln w="25400">
                <a:noFill/>
              </a:ln>
            </c:spPr>
            <c:txPr>
              <a:bodyPr/>
              <a:lstStyle/>
              <a:p>
                <a:pPr>
                  <a:defRPr sz="1600" b="0" i="0" u="none" strike="noStrike" baseline="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</a:defRPr>
                </a:pPr>
                <a:endParaRPr lang="ru-RU"/>
              </a:p>
            </c:txPr>
            <c:showLegendKey val="0"/>
            <c:showVal val="0"/>
            <c:showCatName val="1"/>
            <c:showSerName val="0"/>
            <c:showPercent val="1"/>
            <c:showBubbleSize val="0"/>
            <c:showLeaderLines val="1"/>
          </c:dLbls>
          <c:cat>
            <c:strRef>
              <c:f>'[калининград 2016_обработка анкет_v2.xls]диаграммы'!$A$207:$A$208</c:f>
              <c:strCache>
                <c:ptCount val="2"/>
                <c:pt idx="0">
                  <c:v>за счет родителей </c:v>
                </c:pt>
                <c:pt idx="1">
                  <c:v>за счет бюджетных средст</c:v>
                </c:pt>
              </c:strCache>
            </c:strRef>
          </c:cat>
          <c:val>
            <c:numRef>
              <c:f>'[калининград 2016_обработка анкет_v2.xls]диаграммы'!$B$207:$B$208</c:f>
              <c:numCache>
                <c:formatCode>General</c:formatCode>
                <c:ptCount val="2"/>
                <c:pt idx="0">
                  <c:v>24</c:v>
                </c:pt>
                <c:pt idx="1">
                  <c:v>231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  <c:spPr>
        <a:noFill/>
        <a:ln w="25400">
          <a:noFill/>
        </a:ln>
      </c:spPr>
    </c:plotArea>
    <c:plotVisOnly val="1"/>
    <c:dispBlanksAs val="zero"/>
    <c:showDLblsOverMax val="0"/>
  </c:chart>
  <c:txPr>
    <a:bodyPr/>
    <a:lstStyle/>
    <a:p>
      <a:pPr>
        <a:defRPr sz="1000" b="0" i="0" u="none" strike="noStrike" baseline="0">
          <a:solidFill>
            <a:srgbClr val="000000"/>
          </a:solidFill>
          <a:latin typeface="Calibri"/>
          <a:ea typeface="Calibri"/>
          <a:cs typeface="Calibri"/>
        </a:defRPr>
      </a:pPr>
      <a:endParaRPr lang="ru-RU"/>
    </a:p>
  </c:txPr>
  <c:externalData r:id="rId1">
    <c:autoUpdate val="0"/>
  </c:externalData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 sz="2400" b="1" i="0" u="none" strike="noStrike" baseline="0">
                <a:solidFill>
                  <a:srgbClr val="333399"/>
                </a:solidFill>
                <a:latin typeface="Calibri"/>
                <a:ea typeface="Calibri"/>
                <a:cs typeface="Calibri"/>
              </a:defRPr>
            </a:pPr>
            <a:r>
              <a:rPr lang="ru-RU" sz="2400"/>
              <a:t>Сколько раз в неделю, на Ваш взгляд, ребенку нужно давать молоко в школе?</a:t>
            </a:r>
          </a:p>
        </c:rich>
      </c:tx>
      <c:layout/>
      <c:overlay val="0"/>
    </c:title>
    <c:autoTitleDeleted val="0"/>
    <c:plotArea>
      <c:layout>
        <c:manualLayout>
          <c:layoutTarget val="inner"/>
          <c:xMode val="edge"/>
          <c:yMode val="edge"/>
          <c:x val="0.22878494798707735"/>
          <c:y val="0.32988246403994326"/>
          <c:w val="0.4694577250475428"/>
          <c:h val="0.59769427871397307"/>
        </c:manualLayout>
      </c:layout>
      <c:pieChart>
        <c:varyColors val="1"/>
        <c:ser>
          <c:idx val="0"/>
          <c:order val="0"/>
          <c:explosion val="25"/>
          <c:dPt>
            <c:idx val="0"/>
            <c:bubble3D val="0"/>
          </c:dPt>
          <c:dPt>
            <c:idx val="1"/>
            <c:bubble3D val="0"/>
            <c:spPr>
              <a:solidFill>
                <a:srgbClr val="FF6600"/>
              </a:solidFill>
            </c:spPr>
          </c:dPt>
          <c:dPt>
            <c:idx val="2"/>
            <c:bubble3D val="0"/>
          </c:dPt>
          <c:dPt>
            <c:idx val="3"/>
            <c:bubble3D val="0"/>
          </c:dPt>
          <c:dLbls>
            <c:dLbl>
              <c:idx val="0"/>
              <c:layout>
                <c:manualLayout>
                  <c:x val="2.3975196375320234E-2"/>
                  <c:y val="6.5092985311000329E-2"/>
                </c:manualLayout>
              </c:layout>
              <c:spPr/>
              <c:txPr>
                <a:bodyPr/>
                <a:lstStyle/>
                <a:p>
                  <a:pPr>
                    <a:defRPr sz="1400" b="0" i="0" u="none" strike="noStrike" baseline="0">
                      <a:solidFill>
                        <a:srgbClr val="000000"/>
                      </a:solidFill>
                      <a:latin typeface="Calibri"/>
                      <a:ea typeface="Calibri"/>
                      <a:cs typeface="Calibri"/>
                    </a:defRPr>
                  </a:pPr>
                  <a:endParaRPr lang="ru-RU"/>
                </a:p>
              </c:txPr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</c:dLbl>
            <c:dLbl>
              <c:idx val="1"/>
              <c:layout>
                <c:manualLayout>
                  <c:x val="4.3022816045632094E-2"/>
                  <c:y val="8.1281472981706432E-2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</c:dLbl>
            <c:dLbl>
              <c:idx val="2"/>
              <c:layout>
                <c:manualLayout>
                  <c:x val="0.31401268945914701"/>
                  <c:y val="6.664864034715097E-2"/>
                </c:manualLayout>
              </c:layout>
              <c:tx>
                <c:rich>
                  <a:bodyPr/>
                  <a:lstStyle/>
                  <a:p>
                    <a:pPr>
                      <a:defRPr sz="1400" b="0" i="0" u="none" strike="noStrike" baseline="0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</a:defRPr>
                    </a:pPr>
                    <a:r>
                      <a:rPr lang="ru-RU" sz="1600" dirty="0"/>
                      <a:t>каждый день
69%</a:t>
                    </a:r>
                  </a:p>
                </c:rich>
              </c:tx>
              <c:spPr/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</c:dLbl>
            <c:dLbl>
              <c:idx val="3"/>
              <c:layout>
                <c:manualLayout>
                  <c:x val="-9.2815457248424549E-2"/>
                  <c:y val="0.11239137917137747"/>
                </c:manualLayout>
              </c:layout>
              <c:spPr/>
              <c:txPr>
                <a:bodyPr/>
                <a:lstStyle/>
                <a:p>
                  <a:pPr>
                    <a:defRPr sz="1400" b="0" i="0" u="none" strike="noStrike" baseline="0">
                      <a:solidFill>
                        <a:srgbClr val="000000"/>
                      </a:solidFill>
                      <a:latin typeface="Calibri"/>
                      <a:ea typeface="Calibri"/>
                      <a:cs typeface="Calibri"/>
                    </a:defRPr>
                  </a:pPr>
                  <a:endParaRPr lang="ru-RU"/>
                </a:p>
              </c:txPr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</c:dLbl>
            <c:spPr>
              <a:noFill/>
              <a:ln w="25400">
                <a:noFill/>
              </a:ln>
            </c:spPr>
            <c:txPr>
              <a:bodyPr/>
              <a:lstStyle/>
              <a:p>
                <a:pPr>
                  <a:defRPr sz="1400" b="0" i="0" u="none" strike="noStrike" baseline="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</a:defRPr>
                </a:pPr>
                <a:endParaRPr lang="ru-RU"/>
              </a:p>
            </c:txPr>
            <c:showLegendKey val="0"/>
            <c:showVal val="0"/>
            <c:showCatName val="1"/>
            <c:showSerName val="0"/>
            <c:showPercent val="1"/>
            <c:showBubbleSize val="0"/>
            <c:showLeaderLines val="1"/>
          </c:dLbls>
          <c:cat>
            <c:strRef>
              <c:f>'[калининград 2016_обработка анкет_v2.xls]диаграммы'!$A$225:$A$228</c:f>
              <c:strCache>
                <c:ptCount val="4"/>
                <c:pt idx="0">
                  <c:v>2 раза </c:v>
                </c:pt>
                <c:pt idx="1">
                  <c:v>3 раза</c:v>
                </c:pt>
                <c:pt idx="2">
                  <c:v>каждый день</c:v>
                </c:pt>
                <c:pt idx="3">
                  <c:v>вообще не давать</c:v>
                </c:pt>
              </c:strCache>
            </c:strRef>
          </c:cat>
          <c:val>
            <c:numRef>
              <c:f>'[калининград 2016_обработка анкет_v2.xls]диаграммы'!$B$225:$B$228</c:f>
              <c:numCache>
                <c:formatCode>General</c:formatCode>
                <c:ptCount val="4"/>
                <c:pt idx="0">
                  <c:v>16</c:v>
                </c:pt>
                <c:pt idx="1">
                  <c:v>62</c:v>
                </c:pt>
                <c:pt idx="2">
                  <c:v>176</c:v>
                </c:pt>
                <c:pt idx="3">
                  <c:v>1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 w="25400">
          <a:noFill/>
        </a:ln>
      </c:spPr>
    </c:plotArea>
    <c:plotVisOnly val="1"/>
    <c:dispBlanksAs val="zero"/>
    <c:showDLblsOverMax val="0"/>
  </c:chart>
  <c:txPr>
    <a:bodyPr/>
    <a:lstStyle/>
    <a:p>
      <a:pPr>
        <a:defRPr sz="1000" b="0" i="0" u="none" strike="noStrike" baseline="0">
          <a:solidFill>
            <a:srgbClr val="000000"/>
          </a:solidFill>
          <a:latin typeface="Calibri"/>
          <a:ea typeface="Calibri"/>
          <a:cs typeface="Calibri"/>
        </a:defRPr>
      </a:pPr>
      <a:endParaRPr lang="ru-RU"/>
    </a:p>
  </c:txPr>
  <c:externalData r:id="rId1">
    <c:autoUpdate val="0"/>
  </c:externalData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 sz="2400" b="1" i="0" u="none" strike="noStrike" baseline="0">
                <a:solidFill>
                  <a:srgbClr val="333399"/>
                </a:solidFill>
                <a:latin typeface="Calibri"/>
                <a:ea typeface="Calibri"/>
                <a:cs typeface="Calibri"/>
              </a:defRPr>
            </a:pPr>
            <a:r>
              <a:rPr lang="ru-RU" sz="2400"/>
              <a:t>О каких  аспектах программы "ШМ" Вы бы хотелось узнать более подробно?</a:t>
            </a:r>
          </a:p>
        </c:rich>
      </c:tx>
      <c:layout/>
      <c:overlay val="0"/>
    </c:title>
    <c:autoTitleDeleted val="0"/>
    <c:plotArea>
      <c:layout/>
      <c:pieChart>
        <c:varyColors val="1"/>
        <c:ser>
          <c:idx val="0"/>
          <c:order val="0"/>
          <c:explosion val="25"/>
          <c:dPt>
            <c:idx val="0"/>
            <c:bubble3D val="0"/>
            <c:spPr>
              <a:solidFill>
                <a:srgbClr val="99FF66"/>
              </a:solidFill>
            </c:spPr>
          </c:dPt>
          <c:dPt>
            <c:idx val="1"/>
            <c:bubble3D val="0"/>
            <c:spPr>
              <a:solidFill>
                <a:schemeClr val="accent6">
                  <a:lumMod val="60000"/>
                  <a:lumOff val="40000"/>
                </a:schemeClr>
              </a:solidFill>
            </c:spPr>
          </c:dPt>
          <c:dPt>
            <c:idx val="2"/>
            <c:bubble3D val="0"/>
            <c:spPr>
              <a:solidFill>
                <a:srgbClr val="00B050"/>
              </a:solidFill>
            </c:spPr>
          </c:dPt>
          <c:dPt>
            <c:idx val="3"/>
            <c:bubble3D val="0"/>
            <c:spPr>
              <a:solidFill>
                <a:srgbClr val="FF6600"/>
              </a:solidFill>
            </c:spPr>
          </c:dPt>
          <c:dPt>
            <c:idx val="4"/>
            <c:bubble3D val="0"/>
            <c:spPr>
              <a:solidFill>
                <a:srgbClr val="FFC000"/>
              </a:solidFill>
            </c:spPr>
          </c:dPt>
          <c:dPt>
            <c:idx val="5"/>
            <c:bubble3D val="0"/>
          </c:dPt>
          <c:dPt>
            <c:idx val="6"/>
            <c:bubble3D val="0"/>
          </c:dPt>
          <c:dLbls>
            <c:dLbl>
              <c:idx val="0"/>
              <c:layout>
                <c:manualLayout>
                  <c:x val="4.2536522557321842E-2"/>
                  <c:y val="0.13072601280488474"/>
                </c:manualLayout>
              </c:layout>
              <c:spPr/>
              <c:txPr>
                <a:bodyPr/>
                <a:lstStyle/>
                <a:p>
                  <a:pPr>
                    <a:defRPr sz="1100" b="0" i="0" u="none" strike="noStrike" baseline="0">
                      <a:solidFill>
                        <a:srgbClr val="000000"/>
                      </a:solidFill>
                      <a:latin typeface="Calibri"/>
                      <a:ea typeface="Calibri"/>
                      <a:cs typeface="Calibri"/>
                    </a:defRPr>
                  </a:pPr>
                  <a:endParaRPr lang="ru-RU"/>
                </a:p>
              </c:txPr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</c:dLbl>
            <c:dLbl>
              <c:idx val="1"/>
              <c:layout>
                <c:manualLayout>
                  <c:x val="9.6031297974545626E-3"/>
                  <c:y val="5.7816580458823402E-2"/>
                </c:manualLayout>
              </c:layout>
              <c:spPr/>
              <c:txPr>
                <a:bodyPr/>
                <a:lstStyle/>
                <a:p>
                  <a:pPr>
                    <a:defRPr sz="1100" b="0" i="0" u="none" strike="noStrike" baseline="0">
                      <a:solidFill>
                        <a:srgbClr val="000000"/>
                      </a:solidFill>
                      <a:latin typeface="Calibri"/>
                      <a:ea typeface="Calibri"/>
                      <a:cs typeface="Calibri"/>
                    </a:defRPr>
                  </a:pPr>
                  <a:endParaRPr lang="ru-RU"/>
                </a:p>
              </c:txPr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</c:dLbl>
            <c:dLbl>
              <c:idx val="2"/>
              <c:layout>
                <c:manualLayout>
                  <c:x val="-7.8538206309117023E-2"/>
                  <c:y val="-0.10830121130256208"/>
                </c:manualLayout>
              </c:layout>
              <c:spPr/>
              <c:txPr>
                <a:bodyPr/>
                <a:lstStyle/>
                <a:p>
                  <a:pPr>
                    <a:defRPr sz="1100" b="0" i="0" u="none" strike="noStrike" baseline="0">
                      <a:solidFill>
                        <a:srgbClr val="000000"/>
                      </a:solidFill>
                      <a:latin typeface="Calibri"/>
                      <a:ea typeface="Calibri"/>
                      <a:cs typeface="Calibri"/>
                    </a:defRPr>
                  </a:pPr>
                  <a:endParaRPr lang="ru-RU"/>
                </a:p>
              </c:txPr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</c:dLbl>
            <c:dLbl>
              <c:idx val="3"/>
              <c:layout>
                <c:manualLayout>
                  <c:x val="-2.9595998613380862E-2"/>
                  <c:y val="0.11034428227852272"/>
                </c:manualLayout>
              </c:layout>
              <c:spPr/>
              <c:txPr>
                <a:bodyPr/>
                <a:lstStyle/>
                <a:p>
                  <a:pPr>
                    <a:defRPr sz="1100" b="0" i="0" u="none" strike="noStrike" baseline="0">
                      <a:solidFill>
                        <a:srgbClr val="000000"/>
                      </a:solidFill>
                      <a:latin typeface="Calibri"/>
                      <a:ea typeface="Calibri"/>
                      <a:cs typeface="Calibri"/>
                    </a:defRPr>
                  </a:pPr>
                  <a:endParaRPr lang="ru-RU"/>
                </a:p>
              </c:txPr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</c:dLbl>
            <c:dLbl>
              <c:idx val="4"/>
              <c:layout>
                <c:manualLayout>
                  <c:x val="-0.17732501361858069"/>
                  <c:y val="9.335332037470212E-2"/>
                </c:manualLayout>
              </c:layout>
              <c:spPr/>
              <c:txPr>
                <a:bodyPr/>
                <a:lstStyle/>
                <a:p>
                  <a:pPr>
                    <a:defRPr sz="1100" b="0" i="0" u="none" strike="noStrike" baseline="0">
                      <a:solidFill>
                        <a:srgbClr val="000000"/>
                      </a:solidFill>
                      <a:latin typeface="Calibri"/>
                      <a:ea typeface="Calibri"/>
                      <a:cs typeface="Calibri"/>
                    </a:defRPr>
                  </a:pPr>
                  <a:endParaRPr lang="ru-RU"/>
                </a:p>
              </c:txPr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</c:dLbl>
            <c:dLbl>
              <c:idx val="6"/>
              <c:layout>
                <c:manualLayout>
                  <c:x val="0.20572480523970857"/>
                  <c:y val="6.2735238355509246E-2"/>
                </c:manualLayout>
              </c:layout>
              <c:spPr/>
              <c:txPr>
                <a:bodyPr/>
                <a:lstStyle/>
                <a:p>
                  <a:pPr>
                    <a:defRPr sz="1100" b="0" i="0" u="none" strike="noStrike" baseline="0">
                      <a:solidFill>
                        <a:srgbClr val="000000"/>
                      </a:solidFill>
                      <a:latin typeface="Calibri"/>
                      <a:ea typeface="Calibri"/>
                      <a:cs typeface="Calibri"/>
                    </a:defRPr>
                  </a:pPr>
                  <a:endParaRPr lang="ru-RU"/>
                </a:p>
              </c:txPr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</c:dLbl>
            <c:spPr>
              <a:noFill/>
              <a:ln w="25400">
                <a:noFill/>
              </a:ln>
            </c:spPr>
            <c:txPr>
              <a:bodyPr/>
              <a:lstStyle/>
              <a:p>
                <a:pPr>
                  <a:defRPr sz="1100" b="0" i="0" u="none" strike="noStrike" baseline="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</a:defRPr>
                </a:pPr>
                <a:endParaRPr lang="ru-RU"/>
              </a:p>
            </c:txPr>
            <c:showLegendKey val="0"/>
            <c:showVal val="0"/>
            <c:showCatName val="1"/>
            <c:showSerName val="0"/>
            <c:showPercent val="1"/>
            <c:showBubbleSize val="0"/>
            <c:showLeaderLines val="1"/>
          </c:dLbls>
          <c:cat>
            <c:strRef>
              <c:f>'[калининград 2016_обработка анкет_v2.xls]диаграммы'!$A$241:$A$247</c:f>
              <c:strCache>
                <c:ptCount val="7"/>
                <c:pt idx="0">
                  <c:v>влияние на детский организм</c:v>
                </c:pt>
                <c:pt idx="1">
                  <c:v>экологичность упаковки</c:v>
                </c:pt>
                <c:pt idx="2">
                  <c:v>технология обработки молока</c:v>
                </c:pt>
                <c:pt idx="3">
                  <c:v>питательные свойства</c:v>
                </c:pt>
                <c:pt idx="4">
                  <c:v>срок годности продукта</c:v>
                </c:pt>
                <c:pt idx="5">
                  <c:v>будущее проекта </c:v>
                </c:pt>
                <c:pt idx="6">
                  <c:v>финансирование проекта</c:v>
                </c:pt>
              </c:strCache>
            </c:strRef>
          </c:cat>
          <c:val>
            <c:numRef>
              <c:f>'[калининград 2016_обработка анкет_v2.xls]диаграммы'!$B$241:$B$247</c:f>
              <c:numCache>
                <c:formatCode>General</c:formatCode>
                <c:ptCount val="7"/>
                <c:pt idx="0">
                  <c:v>81</c:v>
                </c:pt>
                <c:pt idx="1">
                  <c:v>59</c:v>
                </c:pt>
                <c:pt idx="2">
                  <c:v>105</c:v>
                </c:pt>
                <c:pt idx="3">
                  <c:v>53</c:v>
                </c:pt>
                <c:pt idx="4">
                  <c:v>17</c:v>
                </c:pt>
                <c:pt idx="5">
                  <c:v>2</c:v>
                </c:pt>
                <c:pt idx="6">
                  <c:v>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 w="25400">
          <a:noFill/>
        </a:ln>
      </c:spPr>
    </c:plotArea>
    <c:plotVisOnly val="1"/>
    <c:dispBlanksAs val="zero"/>
    <c:showDLblsOverMax val="0"/>
  </c:chart>
  <c:txPr>
    <a:bodyPr/>
    <a:lstStyle/>
    <a:p>
      <a:pPr>
        <a:defRPr sz="1000" b="0" i="0" u="none" strike="noStrike" baseline="0">
          <a:solidFill>
            <a:srgbClr val="000000"/>
          </a:solidFill>
          <a:latin typeface="Calibri"/>
          <a:ea typeface="Calibri"/>
          <a:cs typeface="Calibri"/>
        </a:defRPr>
      </a:pPr>
      <a:endParaRPr lang="ru-RU"/>
    </a:p>
  </c:txPr>
  <c:externalData r:id="rId1">
    <c:autoUpdate val="0"/>
  </c:externalData>
</c:chartSpac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3F8161-5A0A-4F06-A743-D45E9A9A5225}" type="datetimeFigureOut">
              <a:rPr lang="ru-RU" smtClean="0"/>
              <a:pPr/>
              <a:t>19.04.2016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4416E7-8522-443B-82C9-2A4C740FC27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med">
    <p:strips dir="ru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3F8161-5A0A-4F06-A743-D45E9A9A5225}" type="datetimeFigureOut">
              <a:rPr lang="ru-RU" smtClean="0"/>
              <a:pPr/>
              <a:t>19.04.2016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4416E7-8522-443B-82C9-2A4C740FC27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med">
    <p:strips dir="ru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3F8161-5A0A-4F06-A743-D45E9A9A5225}" type="datetimeFigureOut">
              <a:rPr lang="ru-RU" smtClean="0"/>
              <a:pPr/>
              <a:t>19.04.2016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4416E7-8522-443B-82C9-2A4C740FC27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med">
    <p:strips dir="ru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3F8161-5A0A-4F06-A743-D45E9A9A5225}" type="datetimeFigureOut">
              <a:rPr lang="ru-RU" smtClean="0"/>
              <a:pPr/>
              <a:t>19.04.2016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4416E7-8522-443B-82C9-2A4C740FC27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med">
    <p:strips dir="ru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3F8161-5A0A-4F06-A743-D45E9A9A5225}" type="datetimeFigureOut">
              <a:rPr lang="ru-RU" smtClean="0"/>
              <a:pPr/>
              <a:t>19.04.2016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4416E7-8522-443B-82C9-2A4C740FC27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med">
    <p:strips dir="ru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3F8161-5A0A-4F06-A743-D45E9A9A5225}" type="datetimeFigureOut">
              <a:rPr lang="ru-RU" smtClean="0"/>
              <a:pPr/>
              <a:t>19.04.2016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4416E7-8522-443B-82C9-2A4C740FC27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med">
    <p:strips dir="ru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3F8161-5A0A-4F06-A743-D45E9A9A5225}" type="datetimeFigureOut">
              <a:rPr lang="ru-RU" smtClean="0"/>
              <a:pPr/>
              <a:t>19.04.2016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4416E7-8522-443B-82C9-2A4C740FC27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med">
    <p:strips dir="ru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3F8161-5A0A-4F06-A743-D45E9A9A5225}" type="datetimeFigureOut">
              <a:rPr lang="ru-RU" smtClean="0"/>
              <a:pPr/>
              <a:t>19.04.2016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4416E7-8522-443B-82C9-2A4C740FC27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med">
    <p:strips dir="ru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3F8161-5A0A-4F06-A743-D45E9A9A5225}" type="datetimeFigureOut">
              <a:rPr lang="ru-RU" smtClean="0"/>
              <a:pPr/>
              <a:t>19.04.2016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4416E7-8522-443B-82C9-2A4C740FC27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med">
    <p:strips dir="ru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3F8161-5A0A-4F06-A743-D45E9A9A5225}" type="datetimeFigureOut">
              <a:rPr lang="ru-RU" smtClean="0"/>
              <a:pPr/>
              <a:t>19.04.2016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4416E7-8522-443B-82C9-2A4C740FC27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med">
    <p:strips dir="ru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3F8161-5A0A-4F06-A743-D45E9A9A5225}" type="datetimeFigureOut">
              <a:rPr lang="ru-RU" smtClean="0"/>
              <a:pPr/>
              <a:t>19.04.2016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4416E7-8522-443B-82C9-2A4C740FC27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med">
    <p:strips dir="ru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93F8161-5A0A-4F06-A743-D45E9A9A5225}" type="datetimeFigureOut">
              <a:rPr lang="ru-RU" smtClean="0"/>
              <a:pPr/>
              <a:t>19.04.2016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4416E7-8522-443B-82C9-2A4C740FC27B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 spd="med">
    <p:strips dir="ru"/>
  </p:transition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jpeg"/><Relationship Id="rId4" Type="http://schemas.openxmlformats.org/officeDocument/2006/relationships/image" Target="../media/image7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jpe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5.jpeg"/><Relationship Id="rId4" Type="http://schemas.openxmlformats.org/officeDocument/2006/relationships/image" Target="../media/image14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9.jpeg"/><Relationship Id="rId4" Type="http://schemas.openxmlformats.org/officeDocument/2006/relationships/image" Target="../media/image18.jpe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0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1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2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3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4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6" descr="http://28shkola.ru/images/banners/%207%20panorama.jpg"/>
          <p:cNvPicPr>
            <a:picLocks noChangeAspect="1" noChangeArrowheads="1"/>
          </p:cNvPicPr>
          <p:nvPr/>
        </p:nvPicPr>
        <p:blipFill>
          <a:blip r:embed="rId2" cstate="print"/>
          <a:srcRect l="2343" r="2343"/>
          <a:stretch>
            <a:fillRect/>
          </a:stretch>
        </p:blipFill>
        <p:spPr bwMode="auto">
          <a:xfrm>
            <a:off x="0" y="3786190"/>
            <a:ext cx="9144000" cy="3071810"/>
          </a:xfrm>
          <a:prstGeom prst="rect">
            <a:avLst/>
          </a:prstGeom>
          <a:noFill/>
        </p:spPr>
      </p:pic>
      <p:sp>
        <p:nvSpPr>
          <p:cNvPr id="4" name="Прямоугольный треугольник 3"/>
          <p:cNvSpPr/>
          <p:nvPr/>
        </p:nvSpPr>
        <p:spPr>
          <a:xfrm rot="5400000">
            <a:off x="3819129" y="-3819154"/>
            <a:ext cx="1505739" cy="9144000"/>
          </a:xfrm>
          <a:prstGeom prst="rtTriangle">
            <a:avLst/>
          </a:prstGeom>
          <a:ln/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lIns="104717" tIns="52359" rIns="104717" bIns="52359" rtlCol="0" anchor="ctr"/>
          <a:lstStyle/>
          <a:p>
            <a:pPr algn="ctr"/>
            <a:endParaRPr lang="ru-RU"/>
          </a:p>
        </p:txBody>
      </p:sp>
      <p:sp>
        <p:nvSpPr>
          <p:cNvPr id="5" name="Прямоугольник 4"/>
          <p:cNvSpPr/>
          <p:nvPr/>
        </p:nvSpPr>
        <p:spPr>
          <a:xfrm>
            <a:off x="-214346" y="71387"/>
            <a:ext cx="6624017" cy="936737"/>
          </a:xfrm>
          <a:prstGeom prst="rect">
            <a:avLst/>
          </a:prstGeom>
        </p:spPr>
        <p:txBody>
          <a:bodyPr wrap="square" lIns="104717" tIns="52359" rIns="104717" bIns="52359">
            <a:spAutoFit/>
          </a:bodyPr>
          <a:lstStyle/>
          <a:p>
            <a:pPr algn="ctr"/>
            <a:r>
              <a:rPr lang="ru-RU" sz="118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МУНИЦИПАЛЬНОЕ АВТОНОМНОЕ ОБЩЕОБРАЗОВАТЕЛЬНОЕ УЧРЕЖДЕНИЕ ГОРОДА КАЛИНИНГРАДА </a:t>
            </a:r>
            <a:r>
              <a:rPr lang="ru-RU" sz="118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СРЕДНЯЯ </a:t>
            </a:r>
            <a:r>
              <a:rPr lang="ru-RU" sz="118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ОБЩЕОБРАЗОВАТЕЛЬНАЯ ШКОЛА  </a:t>
            </a:r>
          </a:p>
          <a:p>
            <a:r>
              <a:rPr lang="ru-RU" sz="1180" b="1" dirty="0">
                <a:latin typeface="Bookman Old Style" pitchFamily="18" charset="0"/>
              </a:rPr>
              <a:t> </a:t>
            </a:r>
            <a:endParaRPr lang="ru-RU" sz="1180" dirty="0">
              <a:latin typeface="Bookman Old Style" pitchFamily="18" charset="0"/>
            </a:endParaRPr>
          </a:p>
          <a:p>
            <a:r>
              <a:rPr lang="ru-RU" b="1" dirty="0">
                <a:latin typeface="Bookman Old Style" pitchFamily="18" charset="0"/>
              </a:rPr>
              <a:t> </a:t>
            </a:r>
            <a:endParaRPr lang="ru-RU" dirty="0">
              <a:latin typeface="Bookman Old Style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-71470" y="357139"/>
            <a:ext cx="1585253" cy="1029070"/>
          </a:xfrm>
          <a:prstGeom prst="rect">
            <a:avLst/>
          </a:prstGeom>
        </p:spPr>
        <p:txBody>
          <a:bodyPr wrap="none" lIns="104717" tIns="52359" rIns="104717" bIns="52359">
            <a:spAutoFit/>
          </a:bodyPr>
          <a:lstStyle/>
          <a:p>
            <a:pPr lvl="0" algn="ctr"/>
            <a:r>
              <a:rPr lang="ru-RU" sz="4400" b="1" dirty="0" smtClean="0">
                <a:solidFill>
                  <a:schemeClr val="bg1"/>
                </a:solidFill>
                <a:latin typeface="Bookman Old Style" pitchFamily="18" charset="0"/>
              </a:rPr>
              <a:t> </a:t>
            </a:r>
            <a:r>
              <a:rPr lang="ru-RU" sz="32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№</a:t>
            </a:r>
            <a:r>
              <a:rPr lang="ru-RU" sz="60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28</a:t>
            </a:r>
            <a:endParaRPr lang="ru-RU" sz="60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7" name="Picture 4" descr="http://www.ryazagro.ru/upload/iblock/413/1.jpg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 rot="1243898">
            <a:off x="6966530" y="118076"/>
            <a:ext cx="2593859" cy="1971333"/>
          </a:xfrm>
          <a:prstGeom prst="rect">
            <a:avLst/>
          </a:prstGeom>
          <a:noFill/>
        </p:spPr>
      </p:pic>
      <p:sp>
        <p:nvSpPr>
          <p:cNvPr id="8" name="Прямоугольник 7"/>
          <p:cNvSpPr/>
          <p:nvPr/>
        </p:nvSpPr>
        <p:spPr>
          <a:xfrm>
            <a:off x="0" y="6643710"/>
            <a:ext cx="9144000" cy="214290"/>
          </a:xfrm>
          <a:prstGeom prst="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TextBox 10"/>
          <p:cNvSpPr txBox="1"/>
          <p:nvPr/>
        </p:nvSpPr>
        <p:spPr>
          <a:xfrm>
            <a:off x="1134112" y="2143116"/>
            <a:ext cx="7027885" cy="175432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3600" b="1" dirty="0" smtClean="0">
                <a:latin typeface="Times New Roman" pitchFamily="18" charset="0"/>
                <a:cs typeface="Times New Roman" pitchFamily="18" charset="0"/>
              </a:rPr>
              <a:t>Опыт реализации </a:t>
            </a:r>
          </a:p>
          <a:p>
            <a:pPr algn="ctr"/>
            <a:r>
              <a:rPr lang="ru-RU" sz="3600" b="1" dirty="0" smtClean="0">
                <a:latin typeface="Times New Roman" pitchFamily="18" charset="0"/>
                <a:cs typeface="Times New Roman" pitchFamily="18" charset="0"/>
              </a:rPr>
              <a:t>программы «Школьное молоко»</a:t>
            </a:r>
          </a:p>
          <a:p>
            <a:pPr algn="ctr"/>
            <a:r>
              <a:rPr lang="ru-RU" sz="3600" b="1" dirty="0" smtClean="0">
                <a:latin typeface="Times New Roman" pitchFamily="18" charset="0"/>
                <a:cs typeface="Times New Roman" pitchFamily="18" charset="0"/>
              </a:rPr>
              <a:t> в МАОУ СОШ №28</a:t>
            </a:r>
            <a:endParaRPr lang="ru-RU" sz="3600" b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 spd="med">
    <p:strips dir="ru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Скругленный прямоугольник 5"/>
          <p:cNvSpPr/>
          <p:nvPr/>
        </p:nvSpPr>
        <p:spPr>
          <a:xfrm>
            <a:off x="357158" y="214290"/>
            <a:ext cx="8429684" cy="845446"/>
          </a:xfrm>
          <a:prstGeom prst="round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b="1" dirty="0" smtClean="0"/>
              <a:t>Кто участники «молочных переменок»? </a:t>
            </a:r>
            <a:endParaRPr lang="ru-RU" sz="3600" b="1" dirty="0"/>
          </a:p>
        </p:txBody>
      </p:sp>
      <p:pic>
        <p:nvPicPr>
          <p:cNvPr id="1026" name="Picture 2" descr="C:\Users\Катя\Desktop\фото с молочной переменки — копия\IMG_9159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00100" y="2285992"/>
            <a:ext cx="6286544" cy="4191029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10" name="TextBox 9"/>
          <p:cNvSpPr txBox="1"/>
          <p:nvPr/>
        </p:nvSpPr>
        <p:spPr>
          <a:xfrm>
            <a:off x="1214414" y="1357298"/>
            <a:ext cx="6487225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4000" b="1" dirty="0" smtClean="0">
                <a:latin typeface="Times New Roman" pitchFamily="18" charset="0"/>
                <a:cs typeface="Times New Roman" pitchFamily="18" charset="0"/>
              </a:rPr>
              <a:t>465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обучающихся 1-4-х классов школы.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1" name="Picture 4" descr="Изобр по Школа Фон Png"/>
          <p:cNvPicPr>
            <a:picLocks noChangeAspect="1" noChangeArrowheads="1"/>
          </p:cNvPicPr>
          <p:nvPr/>
        </p:nvPicPr>
        <p:blipFill rotWithShape="1"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3833" b="50000"/>
          <a:stretch/>
        </p:blipFill>
        <p:spPr bwMode="auto">
          <a:xfrm>
            <a:off x="6791577" y="2862533"/>
            <a:ext cx="3495463" cy="37811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Прямоугольник 11"/>
          <p:cNvSpPr/>
          <p:nvPr/>
        </p:nvSpPr>
        <p:spPr>
          <a:xfrm>
            <a:off x="7374164" y="3053477"/>
            <a:ext cx="1610901" cy="1121403"/>
          </a:xfrm>
          <a:prstGeom prst="rect">
            <a:avLst/>
          </a:prstGeom>
        </p:spPr>
        <p:txBody>
          <a:bodyPr wrap="none" lIns="104717" tIns="52359" rIns="104717" bIns="52359">
            <a:spAutoFit/>
          </a:bodyPr>
          <a:lstStyle/>
          <a:p>
            <a:pPr lvl="0" algn="ctr"/>
            <a:r>
              <a:rPr lang="ru-RU" sz="44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Bookman Old Style" pitchFamily="18" charset="0"/>
              </a:rPr>
              <a:t> </a:t>
            </a:r>
            <a:r>
              <a:rPr lang="ru-RU" sz="28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№</a:t>
            </a:r>
            <a:r>
              <a:rPr lang="ru-RU" sz="66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28</a:t>
            </a:r>
            <a:endParaRPr lang="ru-RU" sz="66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0" y="6643710"/>
            <a:ext cx="9144000" cy="214290"/>
          </a:xfrm>
          <a:prstGeom prst="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05490519"/>
      </p:ext>
    </p:extLst>
  </p:cSld>
  <p:clrMapOvr>
    <a:masterClrMapping/>
  </p:clrMapOvr>
  <p:transition spd="med">
    <p:strips dir="ru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5" descr="C:\Users\Катя\Desktop\фото с молочной переменки — копия\IMG_9207.JPG"/>
          <p:cNvPicPr>
            <a:picLocks noChangeAspect="1" noChangeArrowheads="1"/>
          </p:cNvPicPr>
          <p:nvPr/>
        </p:nvPicPr>
        <p:blipFill>
          <a:blip r:embed="rId2" cstate="print"/>
          <a:srcRect l="1291" r="4451"/>
          <a:stretch>
            <a:fillRect/>
          </a:stretch>
        </p:blipFill>
        <p:spPr bwMode="auto">
          <a:xfrm>
            <a:off x="357158" y="3429000"/>
            <a:ext cx="4071966" cy="288000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2050" name="Picture 2" descr="G:\молочная переменка во втором корпусе\IMG_9336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57158" y="500042"/>
            <a:ext cx="4071966" cy="2714644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2051" name="Picture 3" descr="G:\молочная переменка во втором корпусе\IMG_9358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643438" y="500042"/>
            <a:ext cx="4065752" cy="2710501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2052" name="Picture 4" descr="C:\Users\Катя\Desktop\фото с молочной переменки — копия\IMG_9214.JPG"/>
          <p:cNvPicPr>
            <a:picLocks noChangeAspect="1" noChangeArrowheads="1"/>
          </p:cNvPicPr>
          <p:nvPr/>
        </p:nvPicPr>
        <p:blipFill>
          <a:blip r:embed="rId5" cstate="print"/>
          <a:srcRect r="5000"/>
          <a:stretch>
            <a:fillRect/>
          </a:stretch>
        </p:blipFill>
        <p:spPr bwMode="auto">
          <a:xfrm>
            <a:off x="4643438" y="3429000"/>
            <a:ext cx="4071966" cy="285752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8" name="Прямоугольник 7"/>
          <p:cNvSpPr/>
          <p:nvPr/>
        </p:nvSpPr>
        <p:spPr>
          <a:xfrm>
            <a:off x="0" y="6643710"/>
            <a:ext cx="9144000" cy="214290"/>
          </a:xfrm>
          <a:prstGeom prst="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Прямоугольник 8"/>
          <p:cNvSpPr/>
          <p:nvPr/>
        </p:nvSpPr>
        <p:spPr>
          <a:xfrm>
            <a:off x="0" y="-24"/>
            <a:ext cx="9144000" cy="214290"/>
          </a:xfrm>
          <a:prstGeom prst="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ransition spd="med">
    <p:strips dir="ru"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Скругленный прямоугольник 5"/>
          <p:cNvSpPr/>
          <p:nvPr/>
        </p:nvSpPr>
        <p:spPr>
          <a:xfrm>
            <a:off x="357158" y="214290"/>
            <a:ext cx="8429684" cy="845446"/>
          </a:xfrm>
          <a:prstGeom prst="round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b="1" dirty="0" smtClean="0"/>
              <a:t>Кто проводит «молочные переменки»? </a:t>
            </a:r>
            <a:endParaRPr lang="ru-RU" sz="3600" b="1" dirty="0"/>
          </a:p>
        </p:txBody>
      </p:sp>
      <p:sp>
        <p:nvSpPr>
          <p:cNvPr id="10" name="TextBox 9"/>
          <p:cNvSpPr txBox="1"/>
          <p:nvPr/>
        </p:nvSpPr>
        <p:spPr>
          <a:xfrm>
            <a:off x="357158" y="1214422"/>
            <a:ext cx="835824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Команда волонтеров: </a:t>
            </a:r>
          </a:p>
          <a:p>
            <a:pPr algn="ctr"/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Корпус №1 – обучающиеся 9-х классов</a:t>
            </a:r>
          </a:p>
          <a:p>
            <a:pPr algn="ctr"/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Корпус №2 – обучающиеся 4-х классов</a:t>
            </a:r>
          </a:p>
        </p:txBody>
      </p:sp>
      <p:pic>
        <p:nvPicPr>
          <p:cNvPr id="11" name="Picture 4" descr="Изобр по Школа Фон Png"/>
          <p:cNvPicPr>
            <a:picLocks noChangeAspect="1" noChangeArrowheads="1"/>
          </p:cNvPicPr>
          <p:nvPr/>
        </p:nvPicPr>
        <p:blipFill rotWithShape="1"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3833" b="50000"/>
          <a:stretch/>
        </p:blipFill>
        <p:spPr bwMode="auto">
          <a:xfrm>
            <a:off x="6791577" y="2862533"/>
            <a:ext cx="3495463" cy="37811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Прямоугольник 11"/>
          <p:cNvSpPr/>
          <p:nvPr/>
        </p:nvSpPr>
        <p:spPr>
          <a:xfrm>
            <a:off x="7374164" y="3053477"/>
            <a:ext cx="1610901" cy="1121403"/>
          </a:xfrm>
          <a:prstGeom prst="rect">
            <a:avLst/>
          </a:prstGeom>
        </p:spPr>
        <p:txBody>
          <a:bodyPr wrap="none" lIns="104717" tIns="52359" rIns="104717" bIns="52359">
            <a:spAutoFit/>
          </a:bodyPr>
          <a:lstStyle/>
          <a:p>
            <a:pPr lvl="0" algn="ctr"/>
            <a:r>
              <a:rPr lang="ru-RU" sz="44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Bookman Old Style" pitchFamily="18" charset="0"/>
              </a:rPr>
              <a:t> </a:t>
            </a:r>
            <a:r>
              <a:rPr lang="ru-RU" sz="28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№</a:t>
            </a:r>
            <a:r>
              <a:rPr lang="ru-RU" sz="66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28</a:t>
            </a:r>
            <a:endParaRPr lang="ru-RU" sz="66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0" y="6643710"/>
            <a:ext cx="9144000" cy="214290"/>
          </a:xfrm>
          <a:prstGeom prst="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050" name="Picture 2" descr="C:\Users\Катя\Desktop\фото с молочной переменки — копия\IMG_9235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357290" y="2524120"/>
            <a:ext cx="6000792" cy="4000528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705490519"/>
      </p:ext>
    </p:extLst>
  </p:cSld>
  <p:clrMapOvr>
    <a:masterClrMapping/>
  </p:clrMapOvr>
  <p:transition spd="med">
    <p:strips dir="ru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Скругленный прямоугольник 5"/>
          <p:cNvSpPr/>
          <p:nvPr/>
        </p:nvSpPr>
        <p:spPr>
          <a:xfrm>
            <a:off x="357158" y="214290"/>
            <a:ext cx="8429684" cy="845446"/>
          </a:xfrm>
          <a:prstGeom prst="round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/>
              <a:t>Когда проводятся «молочные переменки»?</a:t>
            </a:r>
            <a:endParaRPr lang="ru-RU" sz="3200" b="1" dirty="0"/>
          </a:p>
        </p:txBody>
      </p:sp>
      <p:sp>
        <p:nvSpPr>
          <p:cNvPr id="10" name="TextBox 9"/>
          <p:cNvSpPr txBox="1"/>
          <p:nvPr/>
        </p:nvSpPr>
        <p:spPr>
          <a:xfrm>
            <a:off x="500034" y="1142984"/>
            <a:ext cx="8358246" cy="16927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600" dirty="0" smtClean="0">
                <a:latin typeface="Times New Roman" pitchFamily="18" charset="0"/>
                <a:cs typeface="Times New Roman" pitchFamily="18" charset="0"/>
              </a:rPr>
              <a:t>График</a:t>
            </a:r>
            <a:r>
              <a:rPr lang="en-US" sz="2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600" dirty="0" smtClean="0">
                <a:latin typeface="Times New Roman" pitchFamily="18" charset="0"/>
                <a:cs typeface="Times New Roman" pitchFamily="18" charset="0"/>
              </a:rPr>
              <a:t>проведения «молочных переменок» учитывает, что прием молока не совпадает с основным </a:t>
            </a:r>
          </a:p>
          <a:p>
            <a:pPr algn="ctr"/>
            <a:r>
              <a:rPr lang="ru-RU" sz="2600" dirty="0" smtClean="0">
                <a:latin typeface="Times New Roman" pitchFamily="18" charset="0"/>
                <a:cs typeface="Times New Roman" pitchFamily="18" charset="0"/>
              </a:rPr>
              <a:t>завтраком или обедом:</a:t>
            </a:r>
          </a:p>
          <a:p>
            <a:pPr algn="ctr"/>
            <a:endParaRPr lang="ru-RU" sz="2600" dirty="0" smtClean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1" name="Picture 4" descr="Изобр по Школа Фон Png"/>
          <p:cNvPicPr>
            <a:picLocks noChangeAspect="1" noChangeArrowheads="1"/>
          </p:cNvPicPr>
          <p:nvPr/>
        </p:nvPicPr>
        <p:blipFill rotWithShape="1"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3833" b="50000"/>
          <a:stretch/>
        </p:blipFill>
        <p:spPr bwMode="auto">
          <a:xfrm>
            <a:off x="6791577" y="2862533"/>
            <a:ext cx="3495463" cy="37811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Прямоугольник 11"/>
          <p:cNvSpPr/>
          <p:nvPr/>
        </p:nvSpPr>
        <p:spPr>
          <a:xfrm>
            <a:off x="7374164" y="3053477"/>
            <a:ext cx="1610901" cy="1121403"/>
          </a:xfrm>
          <a:prstGeom prst="rect">
            <a:avLst/>
          </a:prstGeom>
        </p:spPr>
        <p:txBody>
          <a:bodyPr wrap="none" lIns="104717" tIns="52359" rIns="104717" bIns="52359">
            <a:spAutoFit/>
          </a:bodyPr>
          <a:lstStyle/>
          <a:p>
            <a:pPr lvl="0" algn="ctr"/>
            <a:r>
              <a:rPr lang="ru-RU" sz="44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Bookman Old Style" pitchFamily="18" charset="0"/>
              </a:rPr>
              <a:t> </a:t>
            </a:r>
            <a:r>
              <a:rPr lang="ru-RU" sz="28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№</a:t>
            </a:r>
            <a:r>
              <a:rPr lang="ru-RU" sz="66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28</a:t>
            </a:r>
            <a:endParaRPr lang="ru-RU" sz="66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0" y="6643710"/>
            <a:ext cx="9144000" cy="214290"/>
          </a:xfrm>
          <a:prstGeom prst="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3074" name="Picture 2" descr="C:\Users\Катя\Desktop\фото с молочной переменки — копия\IMG_9289.JPG"/>
          <p:cNvPicPr>
            <a:picLocks noChangeAspect="1" noChangeArrowheads="1"/>
          </p:cNvPicPr>
          <p:nvPr/>
        </p:nvPicPr>
        <p:blipFill>
          <a:blip r:embed="rId3" cstate="print"/>
          <a:srcRect l="3841" r="5548"/>
          <a:stretch>
            <a:fillRect/>
          </a:stretch>
        </p:blipFill>
        <p:spPr bwMode="auto">
          <a:xfrm>
            <a:off x="3786182" y="3929066"/>
            <a:ext cx="3500462" cy="2643206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3075" name="Rectangle 3"/>
          <p:cNvSpPr>
            <a:spLocks noChangeArrowheads="1"/>
          </p:cNvSpPr>
          <p:nvPr/>
        </p:nvSpPr>
        <p:spPr bwMode="auto">
          <a:xfrm>
            <a:off x="642910" y="2428868"/>
            <a:ext cx="3071834" cy="13234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Корпус №1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10.10-10.30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– 3-4-е классы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11.15-11.35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– 1-е классы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12.20-12.35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– 2-е классы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5" name="Rectangle 3"/>
          <p:cNvSpPr>
            <a:spLocks noChangeArrowheads="1"/>
          </p:cNvSpPr>
          <p:nvPr/>
        </p:nvSpPr>
        <p:spPr bwMode="auto">
          <a:xfrm>
            <a:off x="3786182" y="2428868"/>
            <a:ext cx="3286148" cy="1015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Корпус №2</a:t>
            </a:r>
          </a:p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ru-RU" sz="20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11:15 – 11:35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– 1-3-и классы</a:t>
            </a:r>
            <a:br>
              <a:rPr lang="ru-RU" sz="20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0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12:20 – 12:40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– 4-е классы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6" name="Picture 2" descr="G:\молочная переменка во втором корпусе\IMG_9333.JPG"/>
          <p:cNvPicPr>
            <a:picLocks noChangeAspect="1" noChangeArrowheads="1"/>
          </p:cNvPicPr>
          <p:nvPr/>
        </p:nvPicPr>
        <p:blipFill>
          <a:blip r:embed="rId4" cstate="print"/>
          <a:srcRect l="9150" t="5882" r="17647"/>
          <a:stretch>
            <a:fillRect/>
          </a:stretch>
        </p:blipFill>
        <p:spPr bwMode="auto">
          <a:xfrm>
            <a:off x="642910" y="3929066"/>
            <a:ext cx="2940864" cy="2643206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705490519"/>
      </p:ext>
    </p:extLst>
  </p:cSld>
  <p:clrMapOvr>
    <a:masterClrMapping/>
  </p:clrMapOvr>
  <p:transition spd="med">
    <p:strips dir="ru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Скругленный прямоугольник 3"/>
          <p:cNvSpPr/>
          <p:nvPr/>
        </p:nvSpPr>
        <p:spPr>
          <a:xfrm>
            <a:off x="357158" y="214290"/>
            <a:ext cx="8429684" cy="845446"/>
          </a:xfrm>
          <a:prstGeom prst="round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/>
              <a:t>Как проводятся «молочные переменки»?</a:t>
            </a:r>
            <a:endParaRPr lang="ru-RU" sz="3200" b="1" dirty="0"/>
          </a:p>
        </p:txBody>
      </p:sp>
      <p:sp>
        <p:nvSpPr>
          <p:cNvPr id="6" name="TextBox 5"/>
          <p:cNvSpPr txBox="1"/>
          <p:nvPr/>
        </p:nvSpPr>
        <p:spPr>
          <a:xfrm>
            <a:off x="500034" y="1311552"/>
            <a:ext cx="8215370" cy="48320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buFont typeface="Wingdings" pitchFamily="2" charset="2"/>
              <a:buChar char="ü"/>
            </a:pP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Ежедневно активисты раздают детям в каждом классе молоко. В случае, если ребенок не хочет пить молоко в рамках «молочной переменки», то он может его выпить в течение дня.</a:t>
            </a:r>
            <a:endParaRPr lang="en-US" sz="2800" dirty="0" smtClean="0">
              <a:latin typeface="Times New Roman" pitchFamily="18" charset="0"/>
              <a:cs typeface="Times New Roman" pitchFamily="18" charset="0"/>
            </a:endParaRPr>
          </a:p>
          <a:p>
            <a:pPr algn="just">
              <a:buFont typeface="Wingdings" pitchFamily="2" charset="2"/>
              <a:buChar char="ü"/>
            </a:pP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Если обучающийся отказывается пить молоко, то волонтеры выясняют причины отказа и проводят беседу с ребенком о значимости здорового питания и употребления молока. </a:t>
            </a:r>
            <a:endParaRPr lang="en-US" sz="2800" dirty="0" smtClean="0">
              <a:latin typeface="Times New Roman" pitchFamily="18" charset="0"/>
              <a:cs typeface="Times New Roman" pitchFamily="18" charset="0"/>
            </a:endParaRPr>
          </a:p>
          <a:p>
            <a:pPr algn="just">
              <a:buFont typeface="Wingdings" pitchFamily="2" charset="2"/>
              <a:buChar char="ü"/>
            </a:pP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Использованные трубочки и упаковки молока обучающиеся собирают в коробки и передают волонтерам для дальнейшей утилизации.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0" y="6643710"/>
            <a:ext cx="9144000" cy="214290"/>
          </a:xfrm>
          <a:prstGeom prst="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ransition spd="med">
    <p:strips dir="ru"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G:\молочная переменка во втором корпусе\IMG_938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714876" y="571480"/>
            <a:ext cx="4071600" cy="271440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4099" name="Picture 3" descr="G:\молочная переменка во втором корпусе\IMG_9391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28596" y="571724"/>
            <a:ext cx="4071600" cy="271440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4100" name="Picture 4" descr="C:\Users\Катя\Desktop\фото с молочной переменки — копия\IMG_9227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28596" y="3643314"/>
            <a:ext cx="4071600" cy="271440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4101" name="Picture 5" descr="C:\Users\Катя\Desktop\фото с молочной переменки — копия\IMG_9221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714876" y="3643314"/>
            <a:ext cx="4071600" cy="271440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8" name="Прямоугольник 7"/>
          <p:cNvSpPr/>
          <p:nvPr/>
        </p:nvSpPr>
        <p:spPr>
          <a:xfrm>
            <a:off x="0" y="-24"/>
            <a:ext cx="9144000" cy="214290"/>
          </a:xfrm>
          <a:prstGeom prst="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Прямоугольник 8"/>
          <p:cNvSpPr/>
          <p:nvPr/>
        </p:nvSpPr>
        <p:spPr>
          <a:xfrm>
            <a:off x="0" y="6643710"/>
            <a:ext cx="9144000" cy="214290"/>
          </a:xfrm>
          <a:prstGeom prst="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ransition spd="med">
    <p:strips dir="ru"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C:\Users\Катя\Desktop\фото с молочной переменки — копия\IMG_9283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57158" y="500042"/>
            <a:ext cx="4071600" cy="271440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6147" name="Picture 3" descr="C:\Users\Катя\Desktop\фото с молочной переменки — копия\IMG_9314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43438" y="500042"/>
            <a:ext cx="4071600" cy="271440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6148" name="Picture 4" descr="C:\Users\Катя\Desktop\фото с молочной переменки — копия\IMG_9320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85720" y="3643558"/>
            <a:ext cx="4071600" cy="271440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6149" name="Picture 5" descr="C:\Users\Катя\Desktop\фото с молочной переменки — копия\IMG_9318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643438" y="3643314"/>
            <a:ext cx="4071600" cy="271440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8" name="Прямоугольник 7"/>
          <p:cNvSpPr/>
          <p:nvPr/>
        </p:nvSpPr>
        <p:spPr>
          <a:xfrm>
            <a:off x="0" y="-24"/>
            <a:ext cx="9144000" cy="214290"/>
          </a:xfrm>
          <a:prstGeom prst="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Прямоугольник 8"/>
          <p:cNvSpPr/>
          <p:nvPr/>
        </p:nvSpPr>
        <p:spPr>
          <a:xfrm>
            <a:off x="0" y="6643710"/>
            <a:ext cx="9144000" cy="214290"/>
          </a:xfrm>
          <a:prstGeom prst="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ransition spd="med">
    <p:strips dir="ru"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Скругленный прямоугольник 3"/>
          <p:cNvSpPr/>
          <p:nvPr/>
        </p:nvSpPr>
        <p:spPr>
          <a:xfrm>
            <a:off x="357158" y="214290"/>
            <a:ext cx="8429684" cy="845446"/>
          </a:xfrm>
          <a:prstGeom prst="round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/>
              <a:t>Преимущества «молочных переменок» </a:t>
            </a:r>
            <a:endParaRPr lang="ru-RU" sz="2800" b="1" dirty="0"/>
          </a:p>
        </p:txBody>
      </p:sp>
      <p:sp>
        <p:nvSpPr>
          <p:cNvPr id="5" name="Содержимое 2"/>
          <p:cNvSpPr>
            <a:spLocks noGrp="1"/>
          </p:cNvSpPr>
          <p:nvPr>
            <p:ph idx="1"/>
          </p:nvPr>
        </p:nvSpPr>
        <p:spPr>
          <a:xfrm>
            <a:off x="3786182" y="1214422"/>
            <a:ext cx="5072098" cy="2357454"/>
          </a:xfrm>
        </p:spPr>
        <p:txBody>
          <a:bodyPr>
            <a:noAutofit/>
          </a:bodyPr>
          <a:lstStyle/>
          <a:p>
            <a:pPr marL="0" indent="0" algn="just">
              <a:buFont typeface="Wingdings" pitchFamily="2" charset="2"/>
              <a:buChar char="ü"/>
            </a:pP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удобный график проведения «молочных переменок»  (не совпадает с завтраком и обедом; при желании молоко можно выпить не сразу, а в любое удобное время); </a:t>
            </a:r>
          </a:p>
          <a:p>
            <a:pPr marL="0" indent="0" algn="just">
              <a:buFont typeface="Wingdings" pitchFamily="2" charset="2"/>
              <a:buChar char="ü"/>
            </a:pP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соблюдение гигиены (индивидуальная упаковка, наличие трубочки и т.п.);</a:t>
            </a:r>
          </a:p>
        </p:txBody>
      </p:sp>
      <p:pic>
        <p:nvPicPr>
          <p:cNvPr id="3074" name="Picture 2" descr="G:\молочная переменка во втором корпусе\IMG_9349.JPG"/>
          <p:cNvPicPr>
            <a:picLocks noChangeAspect="1" noChangeArrowheads="1"/>
          </p:cNvPicPr>
          <p:nvPr/>
        </p:nvPicPr>
        <p:blipFill>
          <a:blip r:embed="rId2" cstate="print"/>
          <a:srcRect r="19231"/>
          <a:stretch>
            <a:fillRect/>
          </a:stretch>
        </p:blipFill>
        <p:spPr bwMode="auto">
          <a:xfrm>
            <a:off x="642910" y="1285860"/>
            <a:ext cx="3000396" cy="2476517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6" name="Прямоугольник 5"/>
          <p:cNvSpPr/>
          <p:nvPr/>
        </p:nvSpPr>
        <p:spPr>
          <a:xfrm>
            <a:off x="571472" y="3786190"/>
            <a:ext cx="8358246" cy="27823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>
              <a:spcBef>
                <a:spcPct val="20000"/>
              </a:spcBef>
              <a:buFont typeface="Wingdings" pitchFamily="2" charset="2"/>
              <a:buChar char="ü"/>
            </a:pPr>
            <a:r>
              <a:rPr lang="ru-RU" sz="23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возможность пить молоко в коллективе, «за компанию», что повышает интерес к «молочным переменкам»;</a:t>
            </a:r>
          </a:p>
          <a:p>
            <a:pPr lvl="0" algn="just">
              <a:spcBef>
                <a:spcPct val="20000"/>
              </a:spcBef>
              <a:buFont typeface="Wingdings" pitchFamily="2" charset="2"/>
              <a:buChar char="ü"/>
            </a:pPr>
            <a:r>
              <a:rPr lang="ru-RU" sz="23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четко организованный процесс раздачи молока и сбор использованных трубочек и упаковок;</a:t>
            </a:r>
          </a:p>
          <a:p>
            <a:pPr lvl="0" algn="just">
              <a:spcBef>
                <a:spcPct val="20000"/>
              </a:spcBef>
              <a:buFont typeface="Wingdings" pitchFamily="2" charset="2"/>
              <a:buChar char="ü"/>
            </a:pPr>
            <a:r>
              <a:rPr lang="ru-RU" sz="23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комфортная температура молока (не из холодильника);</a:t>
            </a:r>
          </a:p>
          <a:p>
            <a:pPr lvl="0" algn="just">
              <a:spcBef>
                <a:spcPct val="20000"/>
              </a:spcBef>
              <a:buFont typeface="Wingdings" pitchFamily="2" charset="2"/>
              <a:buChar char="ü"/>
            </a:pPr>
            <a:r>
              <a:rPr lang="ru-RU" sz="23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удобная упаковка молока, которая легко помещается в детскую руку.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0" y="6643710"/>
            <a:ext cx="9144000" cy="214290"/>
          </a:xfrm>
          <a:prstGeom prst="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ransition spd="med">
    <p:strips dir="ru"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0" y="6643710"/>
            <a:ext cx="9144000" cy="214290"/>
          </a:xfrm>
          <a:prstGeom prst="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Прямоугольник 4"/>
          <p:cNvSpPr/>
          <p:nvPr/>
        </p:nvSpPr>
        <p:spPr>
          <a:xfrm>
            <a:off x="0" y="2123"/>
            <a:ext cx="9144000" cy="214290"/>
          </a:xfrm>
          <a:prstGeom prst="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aphicFrame>
        <p:nvGraphicFramePr>
          <p:cNvPr id="6" name="Таблица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77444025"/>
              </p:ext>
            </p:extLst>
          </p:nvPr>
        </p:nvGraphicFramePr>
        <p:xfrm>
          <a:off x="1079612" y="5157192"/>
          <a:ext cx="6984776" cy="1135380"/>
        </p:xfrm>
        <a:graphic>
          <a:graphicData uri="http://schemas.openxmlformats.org/drawingml/2006/table">
            <a:tbl>
              <a:tblPr>
                <a:tableStyleId>{BC89EF96-8CEA-46FF-86C4-4CE0E7609802}</a:tableStyleId>
              </a:tblPr>
              <a:tblGrid>
                <a:gridCol w="5408001"/>
                <a:gridCol w="1576775"/>
              </a:tblGrid>
              <a:tr h="161925">
                <a:tc>
                  <a:txBody>
                    <a:bodyPr/>
                    <a:lstStyle/>
                    <a:p>
                      <a:pPr algn="l" fontAlgn="ctr"/>
                      <a:r>
                        <a:rPr lang="ru-RU" sz="1800" b="1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1. Потребление Школьного молока</a:t>
                      </a:r>
                      <a:endParaRPr lang="ru-RU" sz="18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1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Кол-во анкет</a:t>
                      </a:r>
                      <a:endParaRPr lang="ru-RU" sz="18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</a:tr>
              <a:tr h="161925">
                <a:tc>
                  <a:txBody>
                    <a:bodyPr/>
                    <a:lstStyle/>
                    <a:p>
                      <a:pPr algn="l" fontAlgn="ctr"/>
                      <a:r>
                        <a:rPr lang="ru-RU" sz="180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ребенок пьет молоко, которое дают в школе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247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</a:tr>
              <a:tr h="238125">
                <a:tc>
                  <a:txBody>
                    <a:bodyPr/>
                    <a:lstStyle/>
                    <a:p>
                      <a:pPr algn="l" fontAlgn="ctr"/>
                      <a:r>
                        <a:rPr lang="ru-RU" sz="1800" u="none" strike="noStrike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ребенок не пьет молоко, которое дают в школе</a:t>
                      </a:r>
                      <a:endParaRPr lang="ru-RU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u="none" strike="noStrike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8</a:t>
                      </a:r>
                      <a:endParaRPr lang="ru-RU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</a:tr>
              <a:tr h="161925">
                <a:tc>
                  <a:txBody>
                    <a:bodyPr/>
                    <a:lstStyle/>
                    <a:p>
                      <a:pPr algn="l" fontAlgn="ctr"/>
                      <a:r>
                        <a:rPr lang="ru-RU" sz="1800" u="none" strike="noStrike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255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</a:tr>
            </a:tbl>
          </a:graphicData>
        </a:graphic>
      </p:graphicFrame>
      <p:graphicFrame>
        <p:nvGraphicFramePr>
          <p:cNvPr id="8" name="Диаграмма 7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678474750"/>
              </p:ext>
            </p:extLst>
          </p:nvPr>
        </p:nvGraphicFramePr>
        <p:xfrm>
          <a:off x="1520788" y="476672"/>
          <a:ext cx="6102424" cy="427516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355840171"/>
      </p:ext>
    </p:extLst>
  </p:cSld>
  <p:clrMapOvr>
    <a:masterClrMapping/>
  </p:clrMapOvr>
  <p:transition spd="med">
    <p:strips dir="ru"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0" y="6643710"/>
            <a:ext cx="9144000" cy="214290"/>
          </a:xfrm>
          <a:prstGeom prst="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Прямоугольник 4"/>
          <p:cNvSpPr/>
          <p:nvPr/>
        </p:nvSpPr>
        <p:spPr>
          <a:xfrm>
            <a:off x="0" y="2123"/>
            <a:ext cx="9144000" cy="214290"/>
          </a:xfrm>
          <a:prstGeom prst="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4370783"/>
              </p:ext>
            </p:extLst>
          </p:nvPr>
        </p:nvGraphicFramePr>
        <p:xfrm>
          <a:off x="1259632" y="4581128"/>
          <a:ext cx="6624736" cy="1409700"/>
        </p:xfrm>
        <a:graphic>
          <a:graphicData uri="http://schemas.openxmlformats.org/drawingml/2006/table">
            <a:tbl>
              <a:tblPr>
                <a:tableStyleId>{BDBED569-4797-4DF1-A0F4-6AAB3CD982D8}</a:tableStyleId>
              </a:tblPr>
              <a:tblGrid>
                <a:gridCol w="4745379"/>
                <a:gridCol w="1879357"/>
              </a:tblGrid>
              <a:tr h="0">
                <a:tc>
                  <a:txBody>
                    <a:bodyPr/>
                    <a:lstStyle/>
                    <a:p>
                      <a:pPr algn="l" fontAlgn="ctr"/>
                      <a:r>
                        <a:rPr lang="ru-RU" sz="1800" b="1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 Даете ли вы ребенку жидкие молочные продукты дома ?</a:t>
                      </a:r>
                      <a:endParaRPr lang="ru-RU" sz="18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1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Кол-во анкет</a:t>
                      </a:r>
                      <a:endParaRPr lang="ru-RU" sz="18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</a:tr>
              <a:tr h="161925">
                <a:tc>
                  <a:txBody>
                    <a:bodyPr/>
                    <a:lstStyle/>
                    <a:p>
                      <a:pPr algn="l" fontAlgn="ctr"/>
                      <a:r>
                        <a:rPr lang="ru-RU" sz="1800" u="none" strike="noStrike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да </a:t>
                      </a:r>
                      <a:endParaRPr lang="ru-RU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u="none" strike="noStrike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251</a:t>
                      </a:r>
                      <a:endParaRPr lang="ru-RU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</a:tr>
              <a:tr h="161925">
                <a:tc>
                  <a:txBody>
                    <a:bodyPr/>
                    <a:lstStyle/>
                    <a:p>
                      <a:pPr algn="l" fontAlgn="ctr"/>
                      <a:r>
                        <a:rPr lang="ru-RU" sz="1800" u="none" strike="noStrike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нет</a:t>
                      </a:r>
                      <a:endParaRPr lang="ru-RU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u="none" strike="noStrike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</a:t>
                      </a:r>
                      <a:endParaRPr lang="ru-RU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</a:tr>
              <a:tr h="161925">
                <a:tc>
                  <a:txBody>
                    <a:bodyPr/>
                    <a:lstStyle/>
                    <a:p>
                      <a:pPr algn="l" fontAlgn="ctr"/>
                      <a:r>
                        <a:rPr lang="ru-RU" sz="180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255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</a:tr>
            </a:tbl>
          </a:graphicData>
        </a:graphic>
      </p:graphicFrame>
      <p:graphicFrame>
        <p:nvGraphicFramePr>
          <p:cNvPr id="6" name="Диаграмма 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140967574"/>
              </p:ext>
            </p:extLst>
          </p:nvPr>
        </p:nvGraphicFramePr>
        <p:xfrm>
          <a:off x="1700808" y="404664"/>
          <a:ext cx="5742384" cy="389188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823647252"/>
      </p:ext>
    </p:extLst>
  </p:cSld>
  <p:clrMapOvr>
    <a:masterClrMapping/>
  </p:clrMapOvr>
  <p:transition spd="med">
    <p:strips dir="ru"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0" y="6643710"/>
            <a:ext cx="9144000" cy="214290"/>
          </a:xfrm>
          <a:prstGeom prst="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Прямоугольник 4"/>
          <p:cNvSpPr/>
          <p:nvPr/>
        </p:nvSpPr>
        <p:spPr>
          <a:xfrm>
            <a:off x="0" y="2123"/>
            <a:ext cx="9144000" cy="214290"/>
          </a:xfrm>
          <a:prstGeom prst="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74219785"/>
              </p:ext>
            </p:extLst>
          </p:nvPr>
        </p:nvGraphicFramePr>
        <p:xfrm>
          <a:off x="1043608" y="4437112"/>
          <a:ext cx="7200800" cy="1977390"/>
        </p:xfrm>
        <a:graphic>
          <a:graphicData uri="http://schemas.openxmlformats.org/drawingml/2006/table">
            <a:tbl>
              <a:tblPr>
                <a:tableStyleId>{BDBED569-4797-4DF1-A0F4-6AAB3CD982D8}</a:tableStyleId>
              </a:tblPr>
              <a:tblGrid>
                <a:gridCol w="5328592"/>
                <a:gridCol w="1872208"/>
              </a:tblGrid>
              <a:tr h="323850">
                <a:tc>
                  <a:txBody>
                    <a:bodyPr/>
                    <a:lstStyle/>
                    <a:p>
                      <a:pPr algn="l" fontAlgn="ctr"/>
                      <a:r>
                        <a:rPr lang="ru-RU" sz="1800" b="1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 Как часто даете жидкие молочные продукты дома ?</a:t>
                      </a:r>
                      <a:endParaRPr lang="ru-RU" sz="18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1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Кол-во анкет</a:t>
                      </a:r>
                      <a:endParaRPr lang="ru-RU" sz="18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</a:tr>
              <a:tr h="161925">
                <a:tc>
                  <a:txBody>
                    <a:bodyPr/>
                    <a:lstStyle/>
                    <a:p>
                      <a:pPr algn="l" fontAlgn="ctr"/>
                      <a:r>
                        <a:rPr lang="ru-RU" sz="1800" u="none" strike="noStrike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каждый день</a:t>
                      </a:r>
                      <a:endParaRPr lang="ru-RU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u="none" strike="noStrike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131</a:t>
                      </a:r>
                      <a:endParaRPr lang="ru-RU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</a:tr>
              <a:tr h="161925">
                <a:tc>
                  <a:txBody>
                    <a:bodyPr/>
                    <a:lstStyle/>
                    <a:p>
                      <a:pPr algn="l" fontAlgn="ctr"/>
                      <a:r>
                        <a:rPr lang="ru-RU" sz="180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через день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u="none" strike="noStrike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71</a:t>
                      </a:r>
                      <a:endParaRPr lang="ru-RU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</a:tr>
              <a:tr h="161925">
                <a:tc>
                  <a:txBody>
                    <a:bodyPr/>
                    <a:lstStyle/>
                    <a:p>
                      <a:pPr algn="l" fontAlgn="ctr"/>
                      <a:r>
                        <a:rPr lang="ru-RU" sz="1800" u="none" strike="noStrike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реже, чем через день</a:t>
                      </a:r>
                      <a:endParaRPr lang="ru-RU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u="none" strike="noStrike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47</a:t>
                      </a:r>
                      <a:endParaRPr lang="ru-RU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</a:tr>
              <a:tr h="161925">
                <a:tc>
                  <a:txBody>
                    <a:bodyPr/>
                    <a:lstStyle/>
                    <a:p>
                      <a:pPr algn="l" fontAlgn="ctr"/>
                      <a:r>
                        <a:rPr lang="ru-RU" sz="1800" u="none" strike="noStrike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вообще не даю</a:t>
                      </a:r>
                      <a:endParaRPr lang="ru-RU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u="none" strike="noStrike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</a:t>
                      </a:r>
                      <a:endParaRPr lang="ru-RU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</a:tr>
              <a:tr h="161925">
                <a:tc>
                  <a:txBody>
                    <a:bodyPr/>
                    <a:lstStyle/>
                    <a:p>
                      <a:pPr algn="l" fontAlgn="ctr"/>
                      <a:r>
                        <a:rPr lang="ru-RU" sz="180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255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</a:tr>
            </a:tbl>
          </a:graphicData>
        </a:graphic>
      </p:graphicFrame>
      <p:graphicFrame>
        <p:nvGraphicFramePr>
          <p:cNvPr id="6" name="Диаграмма 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868464513"/>
              </p:ext>
            </p:extLst>
          </p:nvPr>
        </p:nvGraphicFramePr>
        <p:xfrm>
          <a:off x="1403648" y="404664"/>
          <a:ext cx="6192688" cy="410445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823647252"/>
      </p:ext>
    </p:extLst>
  </p:cSld>
  <p:clrMapOvr>
    <a:masterClrMapping/>
  </p:clrMapOvr>
  <p:transition spd="med">
    <p:strips dir="ru"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0" y="6643710"/>
            <a:ext cx="9144000" cy="214290"/>
          </a:xfrm>
          <a:prstGeom prst="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Прямоугольник 4"/>
          <p:cNvSpPr/>
          <p:nvPr/>
        </p:nvSpPr>
        <p:spPr>
          <a:xfrm>
            <a:off x="0" y="2123"/>
            <a:ext cx="9144000" cy="214290"/>
          </a:xfrm>
          <a:prstGeom prst="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02634244"/>
              </p:ext>
            </p:extLst>
          </p:nvPr>
        </p:nvGraphicFramePr>
        <p:xfrm>
          <a:off x="971600" y="4509120"/>
          <a:ext cx="7344816" cy="2016224"/>
        </p:xfrm>
        <a:graphic>
          <a:graphicData uri="http://schemas.openxmlformats.org/drawingml/2006/table">
            <a:tbl>
              <a:tblPr>
                <a:tableStyleId>{BDBED569-4797-4DF1-A0F4-6AAB3CD982D8}</a:tableStyleId>
              </a:tblPr>
              <a:tblGrid>
                <a:gridCol w="5281608"/>
                <a:gridCol w="2063208"/>
              </a:tblGrid>
              <a:tr h="323850">
                <a:tc>
                  <a:txBody>
                    <a:bodyPr/>
                    <a:lstStyle/>
                    <a:p>
                      <a:pPr algn="l" fontAlgn="ctr"/>
                      <a:r>
                        <a:rPr lang="ru-RU" sz="1800" b="1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 Какие жидкие продукты Вы даете своему ребенку </a:t>
                      </a:r>
                      <a:r>
                        <a:rPr lang="ru-RU" sz="1800" b="1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(несколько </a:t>
                      </a:r>
                      <a:r>
                        <a:rPr lang="ru-RU" sz="1800" b="1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вариантов ответа)</a:t>
                      </a:r>
                      <a:endParaRPr lang="ru-RU" sz="18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1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Кол-во анкет</a:t>
                      </a:r>
                      <a:endParaRPr lang="ru-RU" sz="18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</a:tr>
              <a:tr h="161925">
                <a:tc>
                  <a:txBody>
                    <a:bodyPr/>
                    <a:lstStyle/>
                    <a:p>
                      <a:pPr algn="l" fontAlgn="ctr"/>
                      <a:r>
                        <a:rPr lang="ru-RU" sz="1800" u="none" strike="noStrike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молоко</a:t>
                      </a:r>
                      <a:endParaRPr lang="ru-RU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u="none" strike="noStrike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392</a:t>
                      </a:r>
                      <a:endParaRPr lang="ru-RU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</a:tr>
              <a:tr h="161925">
                <a:tc>
                  <a:txBody>
                    <a:bodyPr/>
                    <a:lstStyle/>
                    <a:p>
                      <a:pPr algn="l" fontAlgn="ctr"/>
                      <a:r>
                        <a:rPr lang="ru-RU" sz="180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кефир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u="none" strike="noStrike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220</a:t>
                      </a:r>
                      <a:endParaRPr lang="ru-RU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</a:tr>
              <a:tr h="161925">
                <a:tc>
                  <a:txBody>
                    <a:bodyPr/>
                    <a:lstStyle/>
                    <a:p>
                      <a:pPr algn="l" fontAlgn="ctr"/>
                      <a:r>
                        <a:rPr lang="ru-RU" sz="1800" u="none" strike="noStrike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ряженку</a:t>
                      </a:r>
                      <a:endParaRPr lang="ru-RU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u="none" strike="noStrike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122</a:t>
                      </a:r>
                      <a:endParaRPr lang="ru-RU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</a:tr>
              <a:tr h="161925">
                <a:tc>
                  <a:txBody>
                    <a:bodyPr/>
                    <a:lstStyle/>
                    <a:p>
                      <a:pPr algn="l" fontAlgn="ctr"/>
                      <a:r>
                        <a:rPr lang="ru-RU" sz="1800" u="none" strike="noStrike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питьевые йогурты </a:t>
                      </a:r>
                      <a:endParaRPr lang="ru-RU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u="none" strike="noStrike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310</a:t>
                      </a:r>
                      <a:endParaRPr lang="ru-RU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</a:tr>
              <a:tr h="322679">
                <a:tc>
                  <a:txBody>
                    <a:bodyPr/>
                    <a:lstStyle/>
                    <a:p>
                      <a:pPr algn="l" fontAlgn="ctr"/>
                      <a:r>
                        <a:rPr lang="ru-RU" sz="1800" u="none" strike="noStrike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другое </a:t>
                      </a:r>
                      <a:endParaRPr lang="ru-RU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28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</a:tr>
            </a:tbl>
          </a:graphicData>
        </a:graphic>
      </p:graphicFrame>
      <p:graphicFrame>
        <p:nvGraphicFramePr>
          <p:cNvPr id="6" name="Диаграмма 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950975960"/>
              </p:ext>
            </p:extLst>
          </p:nvPr>
        </p:nvGraphicFramePr>
        <p:xfrm>
          <a:off x="1403648" y="332656"/>
          <a:ext cx="6336704" cy="403244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823647252"/>
      </p:ext>
    </p:extLst>
  </p:cSld>
  <p:clrMapOvr>
    <a:masterClrMapping/>
  </p:clrMapOvr>
  <p:transition spd="med">
    <p:strips dir="ru"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0" y="6643710"/>
            <a:ext cx="9144000" cy="214290"/>
          </a:xfrm>
          <a:prstGeom prst="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Прямоугольник 4"/>
          <p:cNvSpPr/>
          <p:nvPr/>
        </p:nvSpPr>
        <p:spPr>
          <a:xfrm>
            <a:off x="0" y="2123"/>
            <a:ext cx="9144000" cy="214290"/>
          </a:xfrm>
          <a:prstGeom prst="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98559902"/>
              </p:ext>
            </p:extLst>
          </p:nvPr>
        </p:nvGraphicFramePr>
        <p:xfrm>
          <a:off x="1043608" y="4509120"/>
          <a:ext cx="7344816" cy="1967865"/>
        </p:xfrm>
        <a:graphic>
          <a:graphicData uri="http://schemas.openxmlformats.org/drawingml/2006/table">
            <a:tbl>
              <a:tblPr>
                <a:tableStyleId>{BDBED569-4797-4DF1-A0F4-6AAB3CD982D8}</a:tableStyleId>
              </a:tblPr>
              <a:tblGrid>
                <a:gridCol w="5261180"/>
                <a:gridCol w="2083636"/>
              </a:tblGrid>
              <a:tr h="485775">
                <a:tc>
                  <a:txBody>
                    <a:bodyPr/>
                    <a:lstStyle/>
                    <a:p>
                      <a:pPr algn="l" fontAlgn="ctr"/>
                      <a:r>
                        <a:rPr lang="ru-RU" sz="1800" b="1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 Считаете ли вы, что молоко является необходимым и полезным продуктом для детского организма </a:t>
                      </a:r>
                      <a:endParaRPr lang="ru-RU" sz="18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1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Кол-во анкет</a:t>
                      </a:r>
                      <a:endParaRPr lang="ru-RU" sz="18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</a:tr>
              <a:tr h="161925">
                <a:tc>
                  <a:txBody>
                    <a:bodyPr/>
                    <a:lstStyle/>
                    <a:p>
                      <a:pPr algn="l" fontAlgn="ctr"/>
                      <a:r>
                        <a:rPr lang="ru-RU" sz="1800" u="none" strike="noStrike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да </a:t>
                      </a:r>
                      <a:endParaRPr lang="ru-RU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u="none" strike="noStrike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244</a:t>
                      </a:r>
                      <a:endParaRPr lang="ru-RU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</a:tr>
              <a:tr h="161925">
                <a:tc>
                  <a:txBody>
                    <a:bodyPr/>
                    <a:lstStyle/>
                    <a:p>
                      <a:pPr algn="l" fontAlgn="ctr"/>
                      <a:r>
                        <a:rPr lang="ru-RU" sz="1800" u="none" strike="noStrike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нет</a:t>
                      </a:r>
                      <a:endParaRPr lang="ru-RU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u="none" strike="noStrike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  <a:endParaRPr lang="ru-RU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</a:tr>
              <a:tr h="161925">
                <a:tc>
                  <a:txBody>
                    <a:bodyPr/>
                    <a:lstStyle/>
                    <a:p>
                      <a:pPr algn="l" fontAlgn="ctr"/>
                      <a:r>
                        <a:rPr lang="ru-RU" sz="1800" u="none" strike="noStrike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не знаю</a:t>
                      </a:r>
                      <a:endParaRPr lang="ru-RU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u="none" strike="noStrike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</a:t>
                      </a:r>
                      <a:endParaRPr lang="ru-RU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</a:tr>
              <a:tr h="161925">
                <a:tc>
                  <a:txBody>
                    <a:bodyPr/>
                    <a:lstStyle/>
                    <a:p>
                      <a:pPr algn="l" fontAlgn="ctr"/>
                      <a:r>
                        <a:rPr lang="ru-RU" sz="1800" u="none" strike="noStrike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255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</a:tr>
            </a:tbl>
          </a:graphicData>
        </a:graphic>
      </p:graphicFrame>
      <p:graphicFrame>
        <p:nvGraphicFramePr>
          <p:cNvPr id="6" name="Диаграмма 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067924094"/>
              </p:ext>
            </p:extLst>
          </p:nvPr>
        </p:nvGraphicFramePr>
        <p:xfrm>
          <a:off x="1043608" y="241068"/>
          <a:ext cx="7200800" cy="419604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823647252"/>
      </p:ext>
    </p:extLst>
  </p:cSld>
  <p:clrMapOvr>
    <a:masterClrMapping/>
  </p:clrMapOvr>
  <p:transition spd="med">
    <p:strips dir="ru"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0" y="6643710"/>
            <a:ext cx="9144000" cy="214290"/>
          </a:xfrm>
          <a:prstGeom prst="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Прямоугольник 4"/>
          <p:cNvSpPr/>
          <p:nvPr/>
        </p:nvSpPr>
        <p:spPr>
          <a:xfrm>
            <a:off x="0" y="2123"/>
            <a:ext cx="9144000" cy="214290"/>
          </a:xfrm>
          <a:prstGeom prst="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42517067"/>
              </p:ext>
            </p:extLst>
          </p:nvPr>
        </p:nvGraphicFramePr>
        <p:xfrm>
          <a:off x="611560" y="4581128"/>
          <a:ext cx="8136904" cy="1823085"/>
        </p:xfrm>
        <a:graphic>
          <a:graphicData uri="http://schemas.openxmlformats.org/drawingml/2006/table">
            <a:tbl>
              <a:tblPr>
                <a:tableStyleId>{BDBED569-4797-4DF1-A0F4-6AAB3CD982D8}</a:tableStyleId>
              </a:tblPr>
              <a:tblGrid>
                <a:gridCol w="5828562"/>
                <a:gridCol w="2308342"/>
              </a:tblGrid>
              <a:tr h="323850">
                <a:tc>
                  <a:txBody>
                    <a:bodyPr/>
                    <a:lstStyle/>
                    <a:p>
                      <a:pPr algn="l" fontAlgn="ctr"/>
                      <a:r>
                        <a:rPr lang="ru-RU" sz="1800" b="1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 Нравится ли  Вашему ребенку вкус молока ?</a:t>
                      </a:r>
                      <a:endParaRPr lang="ru-RU" sz="18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1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Кол-во анкет</a:t>
                      </a:r>
                      <a:endParaRPr lang="ru-RU" sz="18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</a:tr>
              <a:tr h="323850">
                <a:tc>
                  <a:txBody>
                    <a:bodyPr/>
                    <a:lstStyle/>
                    <a:p>
                      <a:pPr algn="l" fontAlgn="ctr"/>
                      <a:r>
                        <a:rPr lang="ru-RU" sz="180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очень нравится, с удовольствием пьет молоко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u="none" strike="noStrike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157</a:t>
                      </a:r>
                      <a:endParaRPr lang="ru-RU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</a:tr>
              <a:tr h="323850">
                <a:tc>
                  <a:txBody>
                    <a:bodyPr/>
                    <a:lstStyle/>
                    <a:p>
                      <a:pPr algn="l" fontAlgn="ctr"/>
                      <a:r>
                        <a:rPr lang="ru-RU" sz="180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нравится, но молоко не является любимым продуктом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u="none" strike="noStrike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76</a:t>
                      </a:r>
                      <a:endParaRPr lang="ru-RU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</a:tr>
              <a:tr h="161925">
                <a:tc>
                  <a:txBody>
                    <a:bodyPr/>
                    <a:lstStyle/>
                    <a:p>
                      <a:pPr algn="l" fontAlgn="ctr"/>
                      <a:r>
                        <a:rPr lang="ru-RU" sz="1800" u="none" strike="noStrike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не нравится, но пьет молоко без отвращения</a:t>
                      </a:r>
                      <a:endParaRPr lang="ru-RU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u="none" strike="noStrike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12</a:t>
                      </a:r>
                      <a:endParaRPr lang="ru-RU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</a:tr>
              <a:tr h="161925">
                <a:tc>
                  <a:txBody>
                    <a:bodyPr/>
                    <a:lstStyle/>
                    <a:p>
                      <a:pPr algn="l" fontAlgn="ctr"/>
                      <a:r>
                        <a:rPr lang="ru-RU" sz="1800" u="none" strike="noStrike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вообще не пьет </a:t>
                      </a:r>
                      <a:endParaRPr lang="ru-RU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u="none" strike="noStrike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</a:t>
                      </a:r>
                      <a:endParaRPr lang="ru-RU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</a:tr>
              <a:tr h="161925">
                <a:tc>
                  <a:txBody>
                    <a:bodyPr/>
                    <a:lstStyle/>
                    <a:p>
                      <a:pPr algn="l" fontAlgn="ctr"/>
                      <a:r>
                        <a:rPr lang="ru-RU" sz="1800" u="none" strike="noStrike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255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</a:tr>
            </a:tbl>
          </a:graphicData>
        </a:graphic>
      </p:graphicFrame>
      <p:graphicFrame>
        <p:nvGraphicFramePr>
          <p:cNvPr id="6" name="Диаграмма 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254280978"/>
              </p:ext>
            </p:extLst>
          </p:nvPr>
        </p:nvGraphicFramePr>
        <p:xfrm>
          <a:off x="755576" y="240944"/>
          <a:ext cx="7272808" cy="419616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081723368"/>
      </p:ext>
    </p:extLst>
  </p:cSld>
  <p:clrMapOvr>
    <a:masterClrMapping/>
  </p:clrMapOvr>
  <p:transition spd="med">
    <p:strips dir="ru"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0" y="6643710"/>
            <a:ext cx="9144000" cy="214290"/>
          </a:xfrm>
          <a:prstGeom prst="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Прямоугольник 4"/>
          <p:cNvSpPr/>
          <p:nvPr/>
        </p:nvSpPr>
        <p:spPr>
          <a:xfrm>
            <a:off x="0" y="2123"/>
            <a:ext cx="9144000" cy="214290"/>
          </a:xfrm>
          <a:prstGeom prst="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78850189"/>
              </p:ext>
            </p:extLst>
          </p:nvPr>
        </p:nvGraphicFramePr>
        <p:xfrm>
          <a:off x="683568" y="4725144"/>
          <a:ext cx="7920880" cy="1693545"/>
        </p:xfrm>
        <a:graphic>
          <a:graphicData uri="http://schemas.openxmlformats.org/drawingml/2006/table">
            <a:tbl>
              <a:tblPr>
                <a:tableStyleId>{BDBED569-4797-4DF1-A0F4-6AAB3CD982D8}</a:tableStyleId>
              </a:tblPr>
              <a:tblGrid>
                <a:gridCol w="5673822"/>
                <a:gridCol w="2247058"/>
              </a:tblGrid>
              <a:tr h="485775">
                <a:tc>
                  <a:txBody>
                    <a:bodyPr/>
                    <a:lstStyle/>
                    <a:p>
                      <a:pPr algn="l" fontAlgn="ctr"/>
                      <a:r>
                        <a:rPr lang="ru-RU" sz="1800" b="1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7 В каком виде следует подавать молоко ребенку, чтобы он пил его с большим удовольствием?</a:t>
                      </a:r>
                      <a:endParaRPr lang="ru-RU" sz="18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1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Кол-во анкет</a:t>
                      </a:r>
                      <a:endParaRPr lang="ru-RU" sz="18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</a:tr>
              <a:tr h="161925">
                <a:tc>
                  <a:txBody>
                    <a:bodyPr/>
                    <a:lstStyle/>
                    <a:p>
                      <a:pPr algn="l" fontAlgn="ctr"/>
                      <a:r>
                        <a:rPr lang="ru-RU" sz="1800" u="none" strike="noStrike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в асептической упаковке с трубочкой </a:t>
                      </a:r>
                      <a:endParaRPr lang="ru-RU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u="none" strike="noStrike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213</a:t>
                      </a:r>
                      <a:endParaRPr lang="ru-RU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</a:tr>
              <a:tr h="161925">
                <a:tc>
                  <a:txBody>
                    <a:bodyPr/>
                    <a:lstStyle/>
                    <a:p>
                      <a:pPr algn="l" fontAlgn="ctr"/>
                      <a:r>
                        <a:rPr lang="ru-RU" sz="1800" u="none" strike="noStrike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кипяченое молоко в стакане</a:t>
                      </a:r>
                      <a:endParaRPr lang="ru-RU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u="none" strike="noStrike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22</a:t>
                      </a:r>
                      <a:endParaRPr lang="ru-RU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</a:tr>
              <a:tr h="161925">
                <a:tc>
                  <a:txBody>
                    <a:bodyPr/>
                    <a:lstStyle/>
                    <a:p>
                      <a:pPr algn="l" fontAlgn="ctr"/>
                      <a:r>
                        <a:rPr lang="ru-RU" sz="1800" u="none" strike="noStrike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затрудняюсь ответить </a:t>
                      </a:r>
                      <a:endParaRPr lang="ru-RU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u="none" strike="noStrike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</a:t>
                      </a:r>
                      <a:endParaRPr lang="ru-RU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</a:tr>
              <a:tr h="161925">
                <a:tc>
                  <a:txBody>
                    <a:bodyPr/>
                    <a:lstStyle/>
                    <a:p>
                      <a:pPr algn="l" fontAlgn="ctr"/>
                      <a:r>
                        <a:rPr lang="ru-RU" sz="1800" u="none" strike="noStrike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255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</a:tr>
            </a:tbl>
          </a:graphicData>
        </a:graphic>
      </p:graphicFrame>
      <p:graphicFrame>
        <p:nvGraphicFramePr>
          <p:cNvPr id="6" name="Диаграмма 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32112754"/>
              </p:ext>
            </p:extLst>
          </p:nvPr>
        </p:nvGraphicFramePr>
        <p:xfrm>
          <a:off x="1475656" y="332656"/>
          <a:ext cx="6696744" cy="424847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081723368"/>
      </p:ext>
    </p:extLst>
  </p:cSld>
  <p:clrMapOvr>
    <a:masterClrMapping/>
  </p:clrMapOvr>
  <p:transition spd="med">
    <p:strips dir="ru"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0" y="6643710"/>
            <a:ext cx="9144000" cy="214290"/>
          </a:xfrm>
          <a:prstGeom prst="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Прямоугольник 4"/>
          <p:cNvSpPr/>
          <p:nvPr/>
        </p:nvSpPr>
        <p:spPr>
          <a:xfrm>
            <a:off x="0" y="2123"/>
            <a:ext cx="9144000" cy="214290"/>
          </a:xfrm>
          <a:prstGeom prst="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47296763"/>
              </p:ext>
            </p:extLst>
          </p:nvPr>
        </p:nvGraphicFramePr>
        <p:xfrm>
          <a:off x="683568" y="5085184"/>
          <a:ext cx="7920880" cy="1409700"/>
        </p:xfrm>
        <a:graphic>
          <a:graphicData uri="http://schemas.openxmlformats.org/drawingml/2006/table">
            <a:tbl>
              <a:tblPr>
                <a:tableStyleId>{BDBED569-4797-4DF1-A0F4-6AAB3CD982D8}</a:tableStyleId>
              </a:tblPr>
              <a:tblGrid>
                <a:gridCol w="5673822"/>
                <a:gridCol w="2247058"/>
              </a:tblGrid>
              <a:tr h="323850">
                <a:tc>
                  <a:txBody>
                    <a:bodyPr/>
                    <a:lstStyle/>
                    <a:p>
                      <a:pPr algn="l" fontAlgn="ctr"/>
                      <a:r>
                        <a:rPr lang="ru-RU" sz="1800" b="1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8 Должна ли школа прививать детям навыки здорового питания </a:t>
                      </a:r>
                      <a:endParaRPr lang="ru-RU" sz="18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1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Кол-во анкет</a:t>
                      </a:r>
                      <a:endParaRPr lang="ru-RU" sz="18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</a:tr>
              <a:tr h="161925">
                <a:tc>
                  <a:txBody>
                    <a:bodyPr/>
                    <a:lstStyle/>
                    <a:p>
                      <a:pPr algn="l" fontAlgn="ctr"/>
                      <a:r>
                        <a:rPr lang="ru-RU" sz="1800" u="none" strike="noStrike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да</a:t>
                      </a:r>
                      <a:endParaRPr lang="ru-RU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u="none" strike="noStrike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242</a:t>
                      </a:r>
                      <a:endParaRPr lang="ru-RU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</a:tr>
              <a:tr h="161925">
                <a:tc>
                  <a:txBody>
                    <a:bodyPr/>
                    <a:lstStyle/>
                    <a:p>
                      <a:pPr algn="l" fontAlgn="ctr"/>
                      <a:r>
                        <a:rPr lang="ru-RU" sz="1800" u="none" strike="noStrike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нет</a:t>
                      </a:r>
                      <a:endParaRPr lang="ru-RU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u="none" strike="noStrike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13</a:t>
                      </a:r>
                      <a:endParaRPr lang="ru-RU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</a:tr>
              <a:tr h="161925">
                <a:tc>
                  <a:txBody>
                    <a:bodyPr/>
                    <a:lstStyle/>
                    <a:p>
                      <a:pPr algn="l" fontAlgn="ctr"/>
                      <a:r>
                        <a:rPr lang="ru-RU" sz="1800" u="none" strike="noStrike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255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</a:tr>
            </a:tbl>
          </a:graphicData>
        </a:graphic>
      </p:graphicFrame>
      <p:graphicFrame>
        <p:nvGraphicFramePr>
          <p:cNvPr id="6" name="Диаграмма 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480017983"/>
              </p:ext>
            </p:extLst>
          </p:nvPr>
        </p:nvGraphicFramePr>
        <p:xfrm>
          <a:off x="1331640" y="476672"/>
          <a:ext cx="6912768" cy="446449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081723368"/>
      </p:ext>
    </p:extLst>
  </p:cSld>
  <p:clrMapOvr>
    <a:masterClrMapping/>
  </p:clrMapOvr>
  <p:transition spd="med">
    <p:strips dir="ru"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0" y="6643710"/>
            <a:ext cx="9144000" cy="214290"/>
          </a:xfrm>
          <a:prstGeom prst="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Прямоугольник 4"/>
          <p:cNvSpPr/>
          <p:nvPr/>
        </p:nvSpPr>
        <p:spPr>
          <a:xfrm>
            <a:off x="0" y="2123"/>
            <a:ext cx="9144000" cy="214290"/>
          </a:xfrm>
          <a:prstGeom prst="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44736088"/>
              </p:ext>
            </p:extLst>
          </p:nvPr>
        </p:nvGraphicFramePr>
        <p:xfrm>
          <a:off x="827584" y="5085184"/>
          <a:ext cx="7416824" cy="1175385"/>
        </p:xfrm>
        <a:graphic>
          <a:graphicData uri="http://schemas.openxmlformats.org/drawingml/2006/table">
            <a:tbl>
              <a:tblPr>
                <a:tableStyleId>{BDBED569-4797-4DF1-A0F4-6AAB3CD982D8}</a:tableStyleId>
              </a:tblPr>
              <a:tblGrid>
                <a:gridCol w="5312761"/>
                <a:gridCol w="2104063"/>
              </a:tblGrid>
              <a:tr h="323850">
                <a:tc>
                  <a:txBody>
                    <a:bodyPr/>
                    <a:lstStyle/>
                    <a:p>
                      <a:pPr algn="l" fontAlgn="ctr"/>
                      <a:r>
                        <a:rPr lang="ru-RU" sz="1800" b="1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9 Знаете ли вы о программе "Школьное молоко"?</a:t>
                      </a:r>
                      <a:endParaRPr lang="ru-RU" sz="18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1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Кол-во анкет</a:t>
                      </a:r>
                      <a:endParaRPr lang="ru-RU" sz="18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</a:tr>
              <a:tr h="161925">
                <a:tc>
                  <a:txBody>
                    <a:bodyPr/>
                    <a:lstStyle/>
                    <a:p>
                      <a:pPr algn="l" fontAlgn="ctr"/>
                      <a:r>
                        <a:rPr lang="ru-RU" sz="1800" u="none" strike="noStrike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да </a:t>
                      </a:r>
                      <a:endParaRPr lang="ru-RU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u="none" strike="noStrike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232</a:t>
                      </a:r>
                      <a:endParaRPr lang="ru-RU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</a:tr>
              <a:tr h="161925">
                <a:tc>
                  <a:txBody>
                    <a:bodyPr/>
                    <a:lstStyle/>
                    <a:p>
                      <a:pPr algn="l" fontAlgn="ctr"/>
                      <a:r>
                        <a:rPr lang="ru-RU" sz="1800" u="none" strike="noStrike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нет</a:t>
                      </a:r>
                      <a:endParaRPr lang="ru-RU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u="none" strike="noStrike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23</a:t>
                      </a:r>
                      <a:endParaRPr lang="ru-RU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</a:tr>
              <a:tr h="161925">
                <a:tc>
                  <a:txBody>
                    <a:bodyPr/>
                    <a:lstStyle/>
                    <a:p>
                      <a:pPr algn="l" fontAlgn="ctr"/>
                      <a:r>
                        <a:rPr lang="ru-RU" sz="1800" u="none" strike="noStrike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255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</a:tr>
            </a:tbl>
          </a:graphicData>
        </a:graphic>
      </p:graphicFrame>
      <p:graphicFrame>
        <p:nvGraphicFramePr>
          <p:cNvPr id="6" name="Диаграмма 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375192547"/>
              </p:ext>
            </p:extLst>
          </p:nvPr>
        </p:nvGraphicFramePr>
        <p:xfrm>
          <a:off x="1331640" y="476672"/>
          <a:ext cx="6192688" cy="453650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847648786"/>
      </p:ext>
    </p:extLst>
  </p:cSld>
  <p:clrMapOvr>
    <a:masterClrMapping/>
  </p:clrMapOvr>
  <p:transition spd="med">
    <p:strips dir="ru"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0" y="6643710"/>
            <a:ext cx="9144000" cy="214290"/>
          </a:xfrm>
          <a:prstGeom prst="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Прямоугольник 4"/>
          <p:cNvSpPr/>
          <p:nvPr/>
        </p:nvSpPr>
        <p:spPr>
          <a:xfrm>
            <a:off x="0" y="2123"/>
            <a:ext cx="9144000" cy="214290"/>
          </a:xfrm>
          <a:prstGeom prst="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45995606"/>
              </p:ext>
            </p:extLst>
          </p:nvPr>
        </p:nvGraphicFramePr>
        <p:xfrm>
          <a:off x="1331640" y="5013176"/>
          <a:ext cx="6768752" cy="1419225"/>
        </p:xfrm>
        <a:graphic>
          <a:graphicData uri="http://schemas.openxmlformats.org/drawingml/2006/table">
            <a:tbl>
              <a:tblPr>
                <a:tableStyleId>{BDBED569-4797-4DF1-A0F4-6AAB3CD982D8}</a:tableStyleId>
              </a:tblPr>
              <a:tblGrid>
                <a:gridCol w="4848539"/>
                <a:gridCol w="1920213"/>
              </a:tblGrid>
              <a:tr h="161925">
                <a:tc>
                  <a:txBody>
                    <a:bodyPr/>
                    <a:lstStyle/>
                    <a:p>
                      <a:pPr algn="l" fontAlgn="ctr"/>
                      <a:r>
                        <a:rPr lang="ru-RU" sz="1800" b="1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10. Одобрение программы</a:t>
                      </a:r>
                      <a:endParaRPr lang="ru-RU" sz="18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1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Кол-во анкет</a:t>
                      </a:r>
                      <a:endParaRPr lang="ru-RU" sz="18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</a:tr>
              <a:tr h="161925">
                <a:tc>
                  <a:txBody>
                    <a:bodyPr/>
                    <a:lstStyle/>
                    <a:p>
                      <a:pPr algn="l" fontAlgn="ctr"/>
                      <a:r>
                        <a:rPr lang="ru-RU" sz="180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полностью одобряем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u="none" strike="noStrike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251</a:t>
                      </a:r>
                      <a:endParaRPr lang="ru-RU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</a:tr>
              <a:tr h="161925">
                <a:tc>
                  <a:txBody>
                    <a:bodyPr/>
                    <a:lstStyle/>
                    <a:p>
                      <a:pPr algn="l" fontAlgn="ctr"/>
                      <a:r>
                        <a:rPr lang="ru-RU" sz="1800" u="none" strike="noStrike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не одобряем</a:t>
                      </a:r>
                      <a:endParaRPr lang="ru-RU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u="none" strike="noStrike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  <a:endParaRPr lang="ru-RU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</a:tr>
              <a:tr h="161925">
                <a:tc>
                  <a:txBody>
                    <a:bodyPr/>
                    <a:lstStyle/>
                    <a:p>
                      <a:pPr algn="l" fontAlgn="ctr"/>
                      <a:r>
                        <a:rPr lang="ru-RU" sz="1800" u="none" strike="noStrike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не знаю</a:t>
                      </a:r>
                      <a:endParaRPr lang="ru-RU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u="none" strike="noStrike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</a:t>
                      </a:r>
                      <a:endParaRPr lang="ru-RU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</a:tr>
              <a:tr h="161925">
                <a:tc>
                  <a:txBody>
                    <a:bodyPr/>
                    <a:lstStyle/>
                    <a:p>
                      <a:pPr algn="l" fontAlgn="ctr"/>
                      <a:r>
                        <a:rPr lang="ru-RU" sz="180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255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</a:tr>
            </a:tbl>
          </a:graphicData>
        </a:graphic>
      </p:graphicFrame>
      <p:graphicFrame>
        <p:nvGraphicFramePr>
          <p:cNvPr id="6" name="Диаграмма 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115260792"/>
              </p:ext>
            </p:extLst>
          </p:nvPr>
        </p:nvGraphicFramePr>
        <p:xfrm>
          <a:off x="1403648" y="332656"/>
          <a:ext cx="6624736" cy="460851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847648786"/>
      </p:ext>
    </p:extLst>
  </p:cSld>
  <p:clrMapOvr>
    <a:masterClrMapping/>
  </p:clrMapOvr>
  <p:transition spd="med">
    <p:strips dir="ru"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0" y="6643710"/>
            <a:ext cx="9144000" cy="214290"/>
          </a:xfrm>
          <a:prstGeom prst="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Прямоугольник 4"/>
          <p:cNvSpPr/>
          <p:nvPr/>
        </p:nvSpPr>
        <p:spPr>
          <a:xfrm>
            <a:off x="0" y="2123"/>
            <a:ext cx="9144000" cy="214290"/>
          </a:xfrm>
          <a:prstGeom prst="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11811221"/>
              </p:ext>
            </p:extLst>
          </p:nvPr>
        </p:nvGraphicFramePr>
        <p:xfrm>
          <a:off x="863588" y="4581128"/>
          <a:ext cx="7416824" cy="1967865"/>
        </p:xfrm>
        <a:graphic>
          <a:graphicData uri="http://schemas.openxmlformats.org/drawingml/2006/table">
            <a:tbl>
              <a:tblPr>
                <a:tableStyleId>{BDBED569-4797-4DF1-A0F4-6AAB3CD982D8}</a:tableStyleId>
              </a:tblPr>
              <a:tblGrid>
                <a:gridCol w="5508612"/>
                <a:gridCol w="1908212"/>
              </a:tblGrid>
              <a:tr h="485775">
                <a:tc>
                  <a:txBody>
                    <a:bodyPr/>
                    <a:lstStyle/>
                    <a:p>
                      <a:pPr algn="l" fontAlgn="ctr"/>
                      <a:r>
                        <a:rPr lang="ru-RU" sz="1800" b="1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11 Как Вы относитесь к внедрению в </a:t>
                      </a:r>
                      <a:r>
                        <a:rPr lang="ru-RU" sz="1800" b="1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Калининградской </a:t>
                      </a:r>
                      <a:r>
                        <a:rPr lang="ru-RU" sz="1800" b="1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области постоянно действующей программы "ШМ"?</a:t>
                      </a:r>
                      <a:endParaRPr lang="ru-RU" sz="18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1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Кол-во анкет</a:t>
                      </a:r>
                      <a:endParaRPr lang="ru-RU" sz="18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</a:tr>
              <a:tr h="161925">
                <a:tc>
                  <a:txBody>
                    <a:bodyPr/>
                    <a:lstStyle/>
                    <a:p>
                      <a:pPr algn="l" fontAlgn="ctr"/>
                      <a:r>
                        <a:rPr lang="ru-RU" sz="1800" u="none" strike="noStrike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положительно</a:t>
                      </a:r>
                      <a:endParaRPr lang="ru-RU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u="none" strike="noStrike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250</a:t>
                      </a:r>
                      <a:endParaRPr lang="ru-RU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</a:tr>
              <a:tr h="161925">
                <a:tc>
                  <a:txBody>
                    <a:bodyPr/>
                    <a:lstStyle/>
                    <a:p>
                      <a:pPr algn="l" fontAlgn="ctr"/>
                      <a:r>
                        <a:rPr lang="ru-RU" sz="1800" u="none" strike="noStrike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отричательно</a:t>
                      </a:r>
                      <a:endParaRPr lang="ru-RU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u="none" strike="noStrike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  <a:endParaRPr lang="ru-RU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</a:tr>
              <a:tr h="161925">
                <a:tc>
                  <a:txBody>
                    <a:bodyPr/>
                    <a:lstStyle/>
                    <a:p>
                      <a:pPr algn="l" fontAlgn="ctr"/>
                      <a:r>
                        <a:rPr lang="ru-RU" sz="1800" u="none" strike="noStrike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безразлично</a:t>
                      </a:r>
                      <a:endParaRPr lang="ru-RU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u="none" strike="noStrike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</a:t>
                      </a:r>
                      <a:endParaRPr lang="ru-RU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</a:tr>
              <a:tr h="161925">
                <a:tc>
                  <a:txBody>
                    <a:bodyPr/>
                    <a:lstStyle/>
                    <a:p>
                      <a:pPr algn="l" fontAlgn="ctr"/>
                      <a:r>
                        <a:rPr lang="ru-RU" sz="180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255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</a:tr>
            </a:tbl>
          </a:graphicData>
        </a:graphic>
      </p:graphicFrame>
      <p:graphicFrame>
        <p:nvGraphicFramePr>
          <p:cNvPr id="6" name="Диаграмма 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189396422"/>
              </p:ext>
            </p:extLst>
          </p:nvPr>
        </p:nvGraphicFramePr>
        <p:xfrm>
          <a:off x="1403648" y="404664"/>
          <a:ext cx="6696744" cy="410445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847648786"/>
      </p:ext>
    </p:extLst>
  </p:cSld>
  <p:clrMapOvr>
    <a:masterClrMapping/>
  </p:clrMapOvr>
  <p:transition spd="med">
    <p:strips dir="ru"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0" y="6643710"/>
            <a:ext cx="9144000" cy="214290"/>
          </a:xfrm>
          <a:prstGeom prst="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Прямоугольник 4"/>
          <p:cNvSpPr/>
          <p:nvPr/>
        </p:nvSpPr>
        <p:spPr>
          <a:xfrm>
            <a:off x="0" y="2123"/>
            <a:ext cx="9144000" cy="214290"/>
          </a:xfrm>
          <a:prstGeom prst="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76862886"/>
              </p:ext>
            </p:extLst>
          </p:nvPr>
        </p:nvGraphicFramePr>
        <p:xfrm>
          <a:off x="1007604" y="5085184"/>
          <a:ext cx="7128792" cy="1409700"/>
        </p:xfrm>
        <a:graphic>
          <a:graphicData uri="http://schemas.openxmlformats.org/drawingml/2006/table">
            <a:tbl>
              <a:tblPr>
                <a:tableStyleId>{BDBED569-4797-4DF1-A0F4-6AAB3CD982D8}</a:tableStyleId>
              </a:tblPr>
              <a:tblGrid>
                <a:gridCol w="5106440"/>
                <a:gridCol w="2022352"/>
              </a:tblGrid>
              <a:tr h="485775">
                <a:tc>
                  <a:txBody>
                    <a:bodyPr/>
                    <a:lstStyle/>
                    <a:p>
                      <a:pPr algn="l" fontAlgn="ctr"/>
                      <a:r>
                        <a:rPr lang="ru-RU" sz="1800" b="1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12 За счет каких средств должно производиться финансирование обеспечения молока в школе?</a:t>
                      </a:r>
                      <a:endParaRPr lang="ru-RU" sz="18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1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Кол-во анкет</a:t>
                      </a:r>
                      <a:endParaRPr lang="ru-RU" sz="18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</a:tr>
              <a:tr h="161925">
                <a:tc>
                  <a:txBody>
                    <a:bodyPr/>
                    <a:lstStyle/>
                    <a:p>
                      <a:pPr algn="l" fontAlgn="ctr"/>
                      <a:r>
                        <a:rPr lang="ru-RU" sz="1800" u="none" strike="noStrike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за счет родителей </a:t>
                      </a:r>
                      <a:endParaRPr lang="ru-RU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u="none" strike="noStrike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24</a:t>
                      </a:r>
                      <a:endParaRPr lang="ru-RU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</a:tr>
              <a:tr h="161925">
                <a:tc>
                  <a:txBody>
                    <a:bodyPr/>
                    <a:lstStyle/>
                    <a:p>
                      <a:pPr algn="l" fontAlgn="ctr"/>
                      <a:r>
                        <a:rPr lang="ru-RU" sz="1800" u="none" strike="noStrike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за счет бюджетных средст</a:t>
                      </a:r>
                      <a:endParaRPr lang="ru-RU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u="none" strike="noStrike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231</a:t>
                      </a:r>
                      <a:endParaRPr lang="ru-RU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</a:tr>
              <a:tr h="161925">
                <a:tc>
                  <a:txBody>
                    <a:bodyPr/>
                    <a:lstStyle/>
                    <a:p>
                      <a:pPr algn="l" fontAlgn="ctr"/>
                      <a:r>
                        <a:rPr lang="ru-RU" sz="1800" u="none" strike="noStrike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255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</a:tr>
            </a:tbl>
          </a:graphicData>
        </a:graphic>
      </p:graphicFrame>
      <p:graphicFrame>
        <p:nvGraphicFramePr>
          <p:cNvPr id="6" name="Диаграмма 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60926634"/>
              </p:ext>
            </p:extLst>
          </p:nvPr>
        </p:nvGraphicFramePr>
        <p:xfrm>
          <a:off x="1259632" y="332656"/>
          <a:ext cx="6624736" cy="460851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328274361"/>
      </p:ext>
    </p:extLst>
  </p:cSld>
  <p:clrMapOvr>
    <a:masterClrMapping/>
  </p:clrMapOvr>
  <p:transition spd="med">
    <p:strips dir="ru"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0" y="6643710"/>
            <a:ext cx="9144000" cy="214290"/>
          </a:xfrm>
          <a:prstGeom prst="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Прямоугольник 4"/>
          <p:cNvSpPr/>
          <p:nvPr/>
        </p:nvSpPr>
        <p:spPr>
          <a:xfrm>
            <a:off x="0" y="2123"/>
            <a:ext cx="9144000" cy="214290"/>
          </a:xfrm>
          <a:prstGeom prst="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07542727"/>
              </p:ext>
            </p:extLst>
          </p:nvPr>
        </p:nvGraphicFramePr>
        <p:xfrm>
          <a:off x="719572" y="4437112"/>
          <a:ext cx="7704856" cy="1977390"/>
        </p:xfrm>
        <a:graphic>
          <a:graphicData uri="http://schemas.openxmlformats.org/drawingml/2006/table">
            <a:tbl>
              <a:tblPr>
                <a:tableStyleId>{BDBED569-4797-4DF1-A0F4-6AAB3CD982D8}</a:tableStyleId>
              </a:tblPr>
              <a:tblGrid>
                <a:gridCol w="5724636"/>
                <a:gridCol w="1980220"/>
              </a:tblGrid>
              <a:tr h="323850">
                <a:tc>
                  <a:txBody>
                    <a:bodyPr/>
                    <a:lstStyle/>
                    <a:p>
                      <a:pPr algn="l" fontAlgn="ctr"/>
                      <a:r>
                        <a:rPr lang="ru-RU" sz="1800" b="1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13 Сколько раз в неделю, на Ваш взгляд, ребенку нужно давать молоко в школе?</a:t>
                      </a:r>
                      <a:endParaRPr lang="ru-RU" sz="18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1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Кол-во анкет</a:t>
                      </a:r>
                      <a:endParaRPr lang="ru-RU" sz="18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</a:tr>
              <a:tr h="161925">
                <a:tc>
                  <a:txBody>
                    <a:bodyPr/>
                    <a:lstStyle/>
                    <a:p>
                      <a:pPr algn="l" fontAlgn="ctr"/>
                      <a:r>
                        <a:rPr lang="ru-RU" sz="1800" u="none" strike="noStrike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 раза </a:t>
                      </a:r>
                      <a:endParaRPr lang="ru-RU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u="none" strike="noStrike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16</a:t>
                      </a:r>
                      <a:endParaRPr lang="ru-RU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</a:tr>
              <a:tr h="161925">
                <a:tc>
                  <a:txBody>
                    <a:bodyPr/>
                    <a:lstStyle/>
                    <a:p>
                      <a:pPr algn="l" fontAlgn="ctr"/>
                      <a:r>
                        <a:rPr lang="ru-RU" sz="1800" u="none" strike="noStrike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 раза</a:t>
                      </a:r>
                      <a:endParaRPr lang="ru-RU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u="none" strike="noStrike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62</a:t>
                      </a:r>
                      <a:endParaRPr lang="ru-RU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</a:tr>
              <a:tr h="161925">
                <a:tc>
                  <a:txBody>
                    <a:bodyPr/>
                    <a:lstStyle/>
                    <a:p>
                      <a:pPr algn="l" fontAlgn="ctr"/>
                      <a:r>
                        <a:rPr lang="ru-RU" sz="1800" u="none" strike="noStrike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каждый день</a:t>
                      </a:r>
                      <a:endParaRPr lang="ru-RU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u="none" strike="noStrike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176</a:t>
                      </a:r>
                      <a:endParaRPr lang="ru-RU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</a:tr>
              <a:tr h="161925">
                <a:tc>
                  <a:txBody>
                    <a:bodyPr/>
                    <a:lstStyle/>
                    <a:p>
                      <a:pPr algn="l" fontAlgn="ctr"/>
                      <a:r>
                        <a:rPr lang="ru-RU" sz="1800" u="none" strike="noStrike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вообще не давать</a:t>
                      </a:r>
                      <a:endParaRPr lang="ru-RU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u="none" strike="noStrike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  <a:endParaRPr lang="ru-RU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</a:tr>
              <a:tr h="161925">
                <a:tc>
                  <a:txBody>
                    <a:bodyPr/>
                    <a:lstStyle/>
                    <a:p>
                      <a:pPr algn="l" fontAlgn="ctr"/>
                      <a:r>
                        <a:rPr lang="ru-RU" sz="1800" u="none" strike="noStrike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255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</a:tr>
            </a:tbl>
          </a:graphicData>
        </a:graphic>
      </p:graphicFrame>
      <p:graphicFrame>
        <p:nvGraphicFramePr>
          <p:cNvPr id="6" name="Диаграмма 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856531618"/>
              </p:ext>
            </p:extLst>
          </p:nvPr>
        </p:nvGraphicFramePr>
        <p:xfrm>
          <a:off x="935596" y="548680"/>
          <a:ext cx="7272808" cy="367240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328274361"/>
      </p:ext>
    </p:extLst>
  </p:cSld>
  <p:clrMapOvr>
    <a:masterClrMapping/>
  </p:clrMapOvr>
  <p:transition spd="med">
    <p:strips dir="ru"/>
  </p:transition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0" y="6643710"/>
            <a:ext cx="9144000" cy="214290"/>
          </a:xfrm>
          <a:prstGeom prst="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Прямоугольник 4"/>
          <p:cNvSpPr/>
          <p:nvPr/>
        </p:nvSpPr>
        <p:spPr>
          <a:xfrm>
            <a:off x="0" y="2123"/>
            <a:ext cx="9144000" cy="214290"/>
          </a:xfrm>
          <a:prstGeom prst="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2523945"/>
              </p:ext>
            </p:extLst>
          </p:nvPr>
        </p:nvGraphicFramePr>
        <p:xfrm>
          <a:off x="539552" y="4797152"/>
          <a:ext cx="8064896" cy="1670685"/>
        </p:xfrm>
        <a:graphic>
          <a:graphicData uri="http://schemas.openxmlformats.org/drawingml/2006/table">
            <a:tbl>
              <a:tblPr>
                <a:tableStyleId>{BDBED569-4797-4DF1-A0F4-6AAB3CD982D8}</a:tableStyleId>
              </a:tblPr>
              <a:tblGrid>
                <a:gridCol w="5776983"/>
                <a:gridCol w="2287913"/>
              </a:tblGrid>
              <a:tr h="323850"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1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14 О каких  аспектах программы "ШМ" Вы бы хотелось узнать более подробно?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Кол-во анкет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</a:tr>
              <a:tr h="161925"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u="none" strike="noStrike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влияние на детский организм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81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</a:tr>
              <a:tr h="161925"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u="none" strike="noStrike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экологичность упаковки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59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</a:tr>
              <a:tr h="161925"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u="none" strike="noStrike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технология обработки молока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105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</a:tr>
              <a:tr h="161925"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u="none" strike="noStrike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питательные свойства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53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</a:tr>
              <a:tr h="161925"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u="none" strike="noStrike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срок годности продукта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17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</a:tr>
              <a:tr h="161925"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u="none" strike="noStrike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будущее проекта 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</a:tr>
              <a:tr h="161925"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u="none" strike="noStrike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финансирование проекта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</a:tr>
            </a:tbl>
          </a:graphicData>
        </a:graphic>
      </p:graphicFrame>
      <p:graphicFrame>
        <p:nvGraphicFramePr>
          <p:cNvPr id="6" name="Диаграмма 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287794691"/>
              </p:ext>
            </p:extLst>
          </p:nvPr>
        </p:nvGraphicFramePr>
        <p:xfrm>
          <a:off x="899592" y="332656"/>
          <a:ext cx="7704856" cy="43910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847648786"/>
      </p:ext>
    </p:extLst>
  </p:cSld>
  <p:clrMapOvr>
    <a:masterClrMapping/>
  </p:clrMapOvr>
  <p:transition spd="med">
    <p:strips dir="ru"/>
  </p:transition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C:\Users\Катя\Desktop\фото с молочной переменки — копия\IMG_9279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4282" y="500042"/>
            <a:ext cx="8715436" cy="5857916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6" name="Прямоугольник 5"/>
          <p:cNvSpPr/>
          <p:nvPr/>
        </p:nvSpPr>
        <p:spPr>
          <a:xfrm>
            <a:off x="0" y="6643710"/>
            <a:ext cx="9144000" cy="214290"/>
          </a:xfrm>
          <a:prstGeom prst="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Прямоугольник 6"/>
          <p:cNvSpPr/>
          <p:nvPr/>
        </p:nvSpPr>
        <p:spPr>
          <a:xfrm>
            <a:off x="0" y="0"/>
            <a:ext cx="9144000" cy="214290"/>
          </a:xfrm>
          <a:prstGeom prst="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ransition spd="med">
    <p:strips dir="ru"/>
  </p:transition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213</TotalTime>
  <Words>885</Words>
  <Application>Microsoft Office PowerPoint</Application>
  <PresentationFormat>Экран (4:3)</PresentationFormat>
  <Paragraphs>235</Paragraphs>
  <Slides>24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24</vt:i4>
      </vt:variant>
    </vt:vector>
  </HeadingPairs>
  <TitlesOfParts>
    <vt:vector size="25" baseType="lpstr"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Катя</dc:creator>
  <cp:lastModifiedBy>10</cp:lastModifiedBy>
  <cp:revision>26</cp:revision>
  <dcterms:created xsi:type="dcterms:W3CDTF">2016-04-14T18:40:29Z</dcterms:created>
  <dcterms:modified xsi:type="dcterms:W3CDTF">2016-04-19T09:49:49Z</dcterms:modified>
</cp:coreProperties>
</file>