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2" r:id="rId5"/>
    <p:sldId id="263" r:id="rId6"/>
    <p:sldId id="264" r:id="rId7"/>
    <p:sldId id="269" r:id="rId8"/>
    <p:sldId id="271" r:id="rId9"/>
    <p:sldId id="265" r:id="rId10"/>
    <p:sldId id="272" r:id="rId11"/>
    <p:sldId id="274" r:id="rId12"/>
    <p:sldId id="275" r:id="rId13"/>
    <p:sldId id="276" r:id="rId14"/>
    <p:sldId id="273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3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\Downloads\&#1082;&#1072;&#1083;&#1080;&#1085;&#1080;&#1085;&#1075;&#1088;&#1072;&#1076;%202016_&#1086;&#1073;&#1088;&#1072;&#1073;&#1086;&#1090;&#1082;&#1072;%20&#1072;&#1085;&#1082;&#1077;&#1090;_v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>
                <a:solidFill>
                  <a:schemeClr val="tx2"/>
                </a:solidFill>
              </a:rPr>
              <a:t>Потребление "Школьного молока"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26061996019942241"/>
                  <c:y val="-2.61473132480125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3593509726626666"/>
                  <c:y val="0.15293993537554834"/>
                </c:manualLayout>
              </c:layout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800"/>
                      <a:t>ребенок не пьет молоко, которое дают в школе
3 %</a:t>
                    </a:r>
                    <a:endParaRPr lang="ru-RU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анкет_v2.xls]диаграммы'!$A$5:$A$6</c:f>
              <c:strCache>
                <c:ptCount val="2"/>
                <c:pt idx="0">
                  <c:v>ребенок пьет молоко, которое дают в школе</c:v>
                </c:pt>
                <c:pt idx="1">
                  <c:v>ребенок не пьет молоко, которое дают в школе</c:v>
                </c:pt>
              </c:strCache>
            </c:strRef>
          </c:cat>
          <c:val>
            <c:numRef>
              <c:f>'[калининград 2016_обработка анкет_v2.xls]диаграммы'!$B$5:$B$6</c:f>
              <c:numCache>
                <c:formatCode>General</c:formatCode>
                <c:ptCount val="2"/>
                <c:pt idx="0">
                  <c:v>247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200">
                <a:solidFill>
                  <a:schemeClr val="tx2"/>
                </a:solidFill>
              </a:rPr>
              <a:t>Одобряете ли Вы программу регулярного обеспечения детей молоком в школах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explosion val="22"/>
            <c:spPr>
              <a:solidFill>
                <a:srgbClr val="0070C0"/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27964435111074615"/>
                  <c:y val="-0.129813484265637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8459973753280834E-2"/>
                  <c:y val="8.90347039953339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195242782152231"/>
                  <c:y val="5.44061679790026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анкет_v2.xls]диаграммы'!$A$171:$A$173</c:f>
              <c:strCache>
                <c:ptCount val="3"/>
                <c:pt idx="0">
                  <c:v>полностью одобряем</c:v>
                </c:pt>
                <c:pt idx="1">
                  <c:v>не одобряем</c:v>
                </c:pt>
                <c:pt idx="2">
                  <c:v>не знаю</c:v>
                </c:pt>
              </c:strCache>
            </c:strRef>
          </c:cat>
          <c:val>
            <c:numRef>
              <c:f>'[калининград 2016_обработка анкет_v2.xls]диаграммы'!$B$171:$B$173</c:f>
              <c:numCache>
                <c:formatCode>General</c:formatCode>
                <c:ptCount val="3"/>
                <c:pt idx="0">
                  <c:v>251</c:v>
                </c:pt>
                <c:pt idx="1">
                  <c:v>0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>
                <a:solidFill>
                  <a:schemeClr val="tx2"/>
                </a:solidFill>
              </a:rPr>
              <a:t>Отношение к внедрению программы "Школьное  молоко"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</c:spPr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.22911455178815257"/>
                  <c:y val="-0.1425358196067883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5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0921369203849519E-2"/>
                  <c:y val="0.101223388743073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763254593175854"/>
                  <c:y val="9.1345508894721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анкет_v2.xls]диаграммы'!$A$190:$A$192</c:f>
              <c:strCache>
                <c:ptCount val="3"/>
                <c:pt idx="0">
                  <c:v>положительно</c:v>
                </c:pt>
                <c:pt idx="1">
                  <c:v>отричательно</c:v>
                </c:pt>
                <c:pt idx="2">
                  <c:v>безразлично</c:v>
                </c:pt>
              </c:strCache>
            </c:strRef>
          </c:cat>
          <c:val>
            <c:numRef>
              <c:f>'[калининград 2016_обработка анкет_v2.xls]диаграммы'!$B$190:$B$192</c:f>
              <c:numCache>
                <c:formatCode>General</c:formatCode>
                <c:ptCount val="3"/>
                <c:pt idx="0">
                  <c:v>250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>
                <a:solidFill>
                  <a:schemeClr val="tx2"/>
                </a:solidFill>
              </a:rPr>
              <a:t>За счет каких средств должно производиться финансирование обеспечения молока в школе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.17299149732155364"/>
                  <c:y val="0.19178337823575153"/>
                </c:manualLayout>
              </c:layout>
              <c:spPr/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877130801891579"/>
                  <c:y val="-0.12044278066325953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600"/>
                      <a:t>за счет бюджетных средств
99%</a:t>
                    </a:r>
                    <a:endParaRPr lang="ru-RU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анкет_v2.xls]диаграммы'!$A$207:$A$208</c:f>
              <c:strCache>
                <c:ptCount val="2"/>
                <c:pt idx="0">
                  <c:v>за счет родителей </c:v>
                </c:pt>
                <c:pt idx="1">
                  <c:v>за счет бюджетных средст</c:v>
                </c:pt>
              </c:strCache>
            </c:strRef>
          </c:cat>
          <c:val>
            <c:numRef>
              <c:f>'[калининград 2016_обработка анкет_v2.xls]диаграммы'!$B$207:$B$208</c:f>
              <c:numCache>
                <c:formatCode>General</c:formatCode>
                <c:ptCount val="2"/>
                <c:pt idx="0">
                  <c:v>24</c:v>
                </c:pt>
                <c:pt idx="1">
                  <c:v>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3399"/>
                </a:solidFill>
                <a:latin typeface="Calibri"/>
                <a:ea typeface="Calibri"/>
                <a:cs typeface="Calibri"/>
              </a:defRPr>
            </a:pPr>
            <a:r>
              <a:rPr lang="ru-RU" sz="2400"/>
              <a:t>Сколько раз в неделю, на Ваш взгляд, ребенку нужно давать молоко в школе?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2878494798707735"/>
          <c:y val="0.32988246403994326"/>
          <c:w val="0.4694577250475428"/>
          <c:h val="0.59769427871397307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2.3975196375320234E-2"/>
                  <c:y val="6.5092985311000329E-2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022816045632094E-2"/>
                  <c:y val="8.12814729817064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1401268945914701"/>
                  <c:y val="6.664864034715097E-2"/>
                </c:manualLayout>
              </c:layout>
              <c:tx>
                <c:rich>
                  <a:bodyPr/>
                  <a:lstStyle/>
                  <a:p>
                    <a:pPr>
                      <a:defRPr sz="14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1600" dirty="0"/>
                      <a:t>каждый день
69%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9.2815457248424549E-2"/>
                  <c:y val="0.11239137917137747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анкет_v2.xls]диаграммы'!$A$225:$A$228</c:f>
              <c:strCache>
                <c:ptCount val="4"/>
                <c:pt idx="0">
                  <c:v>2 раза </c:v>
                </c:pt>
                <c:pt idx="1">
                  <c:v>3 раза</c:v>
                </c:pt>
                <c:pt idx="2">
                  <c:v>каждый день</c:v>
                </c:pt>
                <c:pt idx="3">
                  <c:v>вообще не давать</c:v>
                </c:pt>
              </c:strCache>
            </c:strRef>
          </c:cat>
          <c:val>
            <c:numRef>
              <c:f>'[калининград 2016_обработка анкет_v2.xls]диаграммы'!$B$225:$B$228</c:f>
              <c:numCache>
                <c:formatCode>General</c:formatCode>
                <c:ptCount val="4"/>
                <c:pt idx="0">
                  <c:v>16</c:v>
                </c:pt>
                <c:pt idx="1">
                  <c:v>62</c:v>
                </c:pt>
                <c:pt idx="2">
                  <c:v>176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3399"/>
                </a:solidFill>
                <a:latin typeface="Calibri"/>
                <a:ea typeface="Calibri"/>
                <a:cs typeface="Calibri"/>
              </a:defRPr>
            </a:pPr>
            <a:r>
              <a:rPr lang="ru-RU" sz="2400"/>
              <a:t>О каких  аспектах программы "ШМ" Вы бы хотелось узнать более подробно?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9FF66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4.2536522557321842E-2"/>
                  <c:y val="0.13072601280488474"/>
                </c:manualLayout>
              </c:layout>
              <c:spPr/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6031297974545626E-3"/>
                  <c:y val="5.7816580458823402E-2"/>
                </c:manualLayout>
              </c:layout>
              <c:spPr/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8538206309117023E-2"/>
                  <c:y val="-0.10830121130256208"/>
                </c:manualLayout>
              </c:layout>
              <c:spPr/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9595998613380862E-2"/>
                  <c:y val="0.11034428227852272"/>
                </c:manualLayout>
              </c:layout>
              <c:spPr/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7732501361858069"/>
                  <c:y val="9.335332037470212E-2"/>
                </c:manualLayout>
              </c:layout>
              <c:spPr/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20572480523970857"/>
                  <c:y val="6.2735238355509246E-2"/>
                </c:manualLayout>
              </c:layout>
              <c:spPr/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анкет_v2.xls]диаграммы'!$A$241:$A$247</c:f>
              <c:strCache>
                <c:ptCount val="7"/>
                <c:pt idx="0">
                  <c:v>влияние на детский организм</c:v>
                </c:pt>
                <c:pt idx="1">
                  <c:v>экологичность упаковки</c:v>
                </c:pt>
                <c:pt idx="2">
                  <c:v>технология обработки молока</c:v>
                </c:pt>
                <c:pt idx="3">
                  <c:v>питательные свойства</c:v>
                </c:pt>
                <c:pt idx="4">
                  <c:v>срок годности продукта</c:v>
                </c:pt>
                <c:pt idx="5">
                  <c:v>будущее проекта </c:v>
                </c:pt>
                <c:pt idx="6">
                  <c:v>финансирование проекта</c:v>
                </c:pt>
              </c:strCache>
            </c:strRef>
          </c:cat>
          <c:val>
            <c:numRef>
              <c:f>'[калининград 2016_обработка анкет_v2.xls]диаграммы'!$B$241:$B$247</c:f>
              <c:numCache>
                <c:formatCode>General</c:formatCode>
                <c:ptCount val="7"/>
                <c:pt idx="0">
                  <c:v>81</c:v>
                </c:pt>
                <c:pt idx="1">
                  <c:v>59</c:v>
                </c:pt>
                <c:pt idx="2">
                  <c:v>105</c:v>
                </c:pt>
                <c:pt idx="3">
                  <c:v>53</c:v>
                </c:pt>
                <c:pt idx="4">
                  <c:v>17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>
                <a:solidFill>
                  <a:schemeClr val="tx2"/>
                </a:solidFill>
              </a:rPr>
              <a:t>Получает ли ребенок жидкие молочные продукты дома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690750043884215E-2"/>
          <c:y val="0.30516999496387348"/>
          <c:w val="0.89048137498293389"/>
          <c:h val="0.65590485832040035"/>
        </c:manualLayout>
      </c:layout>
      <c:pie3DChart>
        <c:varyColors val="1"/>
        <c:ser>
          <c:idx val="0"/>
          <c:order val="0"/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1917736220472441"/>
                  <c:y val="-0.13351851851851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185387811055476E-2"/>
                  <c:y val="0.117303719539143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анкет_v2.xls]диаграммы'!$A$27:$A$28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'[калининград 2016_обработка анкет_v2.xls]диаграммы'!$B$27:$B$28</c:f>
              <c:numCache>
                <c:formatCode>General</c:formatCode>
                <c:ptCount val="2"/>
                <c:pt idx="0">
                  <c:v>251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>
                <a:solidFill>
                  <a:schemeClr val="tx2"/>
                </a:solidFill>
              </a:rPr>
              <a:t>Частота потребления жидких молочных продуктов дома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2.9452209098862644E-2"/>
                  <c:y val="3.82660340534356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9051255286880266E-2"/>
                  <c:y val="-0.118873108749233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134361039987805E-2"/>
                  <c:y val="8.00271163286383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153437731724898"/>
                  <c:y val="0.10493509980372551"/>
                </c:manualLayout>
              </c:layout>
              <c:spPr/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анкет_v2.xls]диаграммы'!$A$45:$A$48</c:f>
              <c:strCache>
                <c:ptCount val="4"/>
                <c:pt idx="0">
                  <c:v>каждый день</c:v>
                </c:pt>
                <c:pt idx="1">
                  <c:v>через день</c:v>
                </c:pt>
                <c:pt idx="2">
                  <c:v>реже, чем через день</c:v>
                </c:pt>
                <c:pt idx="3">
                  <c:v>вообще не даю</c:v>
                </c:pt>
              </c:strCache>
            </c:strRef>
          </c:cat>
          <c:val>
            <c:numRef>
              <c:f>'[калининград 2016_обработка анкет_v2.xls]диаграммы'!$B$45:$B$48</c:f>
              <c:numCache>
                <c:formatCode>General</c:formatCode>
                <c:ptCount val="4"/>
                <c:pt idx="0">
                  <c:v>131</c:v>
                </c:pt>
                <c:pt idx="1">
                  <c:v>71</c:v>
                </c:pt>
                <c:pt idx="2">
                  <c:v>47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>
                <a:solidFill>
                  <a:schemeClr val="tx2"/>
                </a:solidFill>
              </a:rPr>
              <a:t>Какие жидкие молочные продукты дают детям дома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1.8791338582677165E-2"/>
                  <c:y val="4.85451297754447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7659230096237972E-2"/>
                  <c:y val="-3.166666666666666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2404978992233183E-2"/>
                  <c:y val="5.71786666560858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анкет_v2.xls]диаграммы'!$A$66:$A$70</c:f>
              <c:strCache>
                <c:ptCount val="5"/>
                <c:pt idx="0">
                  <c:v>молоко</c:v>
                </c:pt>
                <c:pt idx="1">
                  <c:v>кефир</c:v>
                </c:pt>
                <c:pt idx="2">
                  <c:v>ряженку</c:v>
                </c:pt>
                <c:pt idx="3">
                  <c:v>питьевые йогурты </c:v>
                </c:pt>
                <c:pt idx="4">
                  <c:v>другое </c:v>
                </c:pt>
              </c:strCache>
            </c:strRef>
          </c:cat>
          <c:val>
            <c:numRef>
              <c:f>'[калининград 2016_обработка анкет_v2.xls]диаграммы'!$B$66:$B$70</c:f>
              <c:numCache>
                <c:formatCode>General</c:formatCode>
                <c:ptCount val="5"/>
                <c:pt idx="0">
                  <c:v>392</c:v>
                </c:pt>
                <c:pt idx="1">
                  <c:v>220</c:v>
                </c:pt>
                <c:pt idx="2">
                  <c:v>122</c:v>
                </c:pt>
                <c:pt idx="3">
                  <c:v>310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>
                <a:solidFill>
                  <a:schemeClr val="tx2"/>
                </a:solidFill>
              </a:rPr>
              <a:t>Считаете ли вы, что молоко является необходимым и полезным продуктом для детского организма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0.15473709536307961"/>
                  <c:y val="-0.1220050125313283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9779090113735271E-3"/>
                  <c:y val="0.15711443964241312"/>
                </c:manualLayout>
              </c:layout>
              <c:tx>
                <c:rich>
                  <a:bodyPr/>
                  <a:lstStyle/>
                  <a:p>
                    <a:pPr>
                      <a:defRPr sz="2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u-RU" sz="2000"/>
                      <a:t>нет
</a:t>
                    </a:r>
                    <a:endParaRPr lang="ru-RU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909593378513505"/>
                  <c:y val="9.5997586297375884E-2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анкет_v2.xls]диаграммы'!$A$84:$A$86</c:f>
              <c:strCache>
                <c:ptCount val="3"/>
                <c:pt idx="0">
                  <c:v>да 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'[калининград 2016_обработка анкет_v2.xls]диаграммы'!$B$84:$B$86</c:f>
              <c:numCache>
                <c:formatCode>General</c:formatCode>
                <c:ptCount val="3"/>
                <c:pt idx="0">
                  <c:v>244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800">
                <a:solidFill>
                  <a:schemeClr val="tx2"/>
                </a:solidFill>
              </a:rPr>
              <a:t>Нравится ли ребенку вкус молока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1"/>
              <c:layout>
                <c:manualLayout>
                  <c:x val="-1.9399590914540833E-2"/>
                  <c:y val="5.76099568963771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4383213471330469"/>
                  <c:y val="0.143187580475228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4338258345332366"/>
                  <c:y val="9.667060438728963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анкет_v2.xls]диаграммы'!$A$99:$A$102</c:f>
              <c:strCache>
                <c:ptCount val="4"/>
                <c:pt idx="0">
                  <c:v>очень нравится, с удовольствием пьет молоко</c:v>
                </c:pt>
                <c:pt idx="1">
                  <c:v>нравится, но молоко не является любимым продуктом</c:v>
                </c:pt>
                <c:pt idx="2">
                  <c:v>не нравится, но пьет молоко без отвращения</c:v>
                </c:pt>
                <c:pt idx="3">
                  <c:v>вообще не пьет </c:v>
                </c:pt>
              </c:strCache>
            </c:strRef>
          </c:cat>
          <c:val>
            <c:numRef>
              <c:f>'[калининград 2016_обработка анкет_v2.xls]диаграммы'!$B$99:$B$102</c:f>
              <c:numCache>
                <c:formatCode>General</c:formatCode>
                <c:ptCount val="4"/>
                <c:pt idx="0">
                  <c:v>157</c:v>
                </c:pt>
                <c:pt idx="1">
                  <c:v>76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>
                <a:solidFill>
                  <a:schemeClr val="tx2"/>
                </a:solidFill>
              </a:rPr>
              <a:t>В каком виде следует давать молоко ребенку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</c:dPt>
          <c:dLbls>
            <c:dLbl>
              <c:idx val="2"/>
              <c:layout>
                <c:manualLayout>
                  <c:x val="0.21064146994419974"/>
                  <c:y val="0.1345643798523328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анкет_v2.xls]диаграммы'!$A$116:$A$118</c:f>
              <c:strCache>
                <c:ptCount val="3"/>
                <c:pt idx="0">
                  <c:v>в асептической упаковке с трубочкой </c:v>
                </c:pt>
                <c:pt idx="1">
                  <c:v>кипяченое молоко в стакане</c:v>
                </c:pt>
                <c:pt idx="2">
                  <c:v>затрудняюсь ответить </c:v>
                </c:pt>
              </c:strCache>
            </c:strRef>
          </c:cat>
          <c:val>
            <c:numRef>
              <c:f>'[калининград 2016_обработка анкет_v2.xls]диаграммы'!$B$116:$B$118</c:f>
              <c:numCache>
                <c:formatCode>General</c:formatCode>
                <c:ptCount val="3"/>
                <c:pt idx="0">
                  <c:v>213</c:v>
                </c:pt>
                <c:pt idx="1">
                  <c:v>22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CCCC"/>
                </a:solidFill>
                <a:latin typeface="Calibri"/>
                <a:ea typeface="Calibri"/>
                <a:cs typeface="Calibri"/>
              </a:defRPr>
            </a:pPr>
            <a:r>
              <a:rPr lang="ru-RU" sz="2400">
                <a:solidFill>
                  <a:schemeClr val="tx2"/>
                </a:solidFill>
              </a:rPr>
              <a:t>Должна ли школа прививать детям навыки здорового питания?</a:t>
            </a:r>
          </a:p>
        </c:rich>
      </c:tx>
      <c:layout>
        <c:manualLayout>
          <c:xMode val="edge"/>
          <c:yMode val="edge"/>
          <c:x val="0.15508476488723474"/>
          <c:y val="3.3188964667008332E-2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00B050"/>
            </a:solidFill>
          </c:spPr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0.33440157480314958"/>
                  <c:y val="-3.861111111111111E-2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9774168610895086E-2"/>
                  <c:y val="0.12283782984686295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анкет_v2.xls]диаграммы'!$A$132:$A$133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'[калининград 2016_обработка анкет_v2.xls]диаграммы'!$B$132:$B$133</c:f>
              <c:numCache>
                <c:formatCode>General</c:formatCode>
                <c:ptCount val="2"/>
                <c:pt idx="0">
                  <c:v>242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1" i="0" u="none" strike="noStrike" baseline="0">
                <a:solidFill>
                  <a:srgbClr val="333399"/>
                </a:solidFill>
                <a:latin typeface="Calibri"/>
              </a:rPr>
              <a:t>Знаете ли вы о программе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b="1" i="0" u="none" strike="noStrike" baseline="0">
                <a:solidFill>
                  <a:srgbClr val="333399"/>
                </a:solidFill>
                <a:latin typeface="Calibri"/>
              </a:rPr>
              <a:t> "Школьное молоко"?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0.19200679818898744"/>
                  <c:y val="-0.15639311043566362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127917957436253"/>
                  <c:y val="0.12539832434844106"/>
                </c:manualLayout>
              </c:layout>
              <c:spPr/>
              <c:txPr>
                <a:bodyPr/>
                <a:lstStyle/>
                <a:p>
                  <a:pPr>
                    <a:defRPr sz="2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'[калининград 2016_обработка анкет_v2.xls]диаграммы'!$A$153:$A$154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'[калининград 2016_обработка анкет_v2.xls]диаграммы'!$B$153:$B$154</c:f>
              <c:numCache>
                <c:formatCode>General</c:formatCode>
                <c:ptCount val="2"/>
                <c:pt idx="0">
                  <c:v>232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8161-5A0A-4F06-A743-D45E9A9A5225}" type="datetimeFigureOut">
              <a:rPr lang="ru-RU" smtClean="0"/>
              <a:pPr/>
              <a:t>19.04.2016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416E7-8522-443B-82C9-2A4C740FC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28shkola.ru/images/banners/%207%20panorama.jpg"/>
          <p:cNvPicPr>
            <a:picLocks noChangeAspect="1" noChangeArrowheads="1"/>
          </p:cNvPicPr>
          <p:nvPr/>
        </p:nvPicPr>
        <p:blipFill>
          <a:blip r:embed="rId2" cstate="print"/>
          <a:srcRect l="2343" r="2343"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</p:spPr>
      </p:pic>
      <p:sp>
        <p:nvSpPr>
          <p:cNvPr id="4" name="Прямоугольный треугольник 3"/>
          <p:cNvSpPr/>
          <p:nvPr/>
        </p:nvSpPr>
        <p:spPr>
          <a:xfrm rot="5400000">
            <a:off x="3819129" y="-3819154"/>
            <a:ext cx="1505739" cy="9144000"/>
          </a:xfrm>
          <a:prstGeom prst="rtTriangl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4717" tIns="52359" rIns="104717" bIns="52359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71387"/>
            <a:ext cx="6624017" cy="936737"/>
          </a:xfrm>
          <a:prstGeom prst="rect">
            <a:avLst/>
          </a:prstGeom>
        </p:spPr>
        <p:txBody>
          <a:bodyPr wrap="square" lIns="104717" tIns="52359" rIns="104717" bIns="52359">
            <a:spAutoFit/>
          </a:bodyPr>
          <a:lstStyle/>
          <a:p>
            <a:pPr algn="ctr"/>
            <a:r>
              <a:rPr lang="ru-RU" sz="11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ОБЩЕОБРАЗОВАТЕЛЬНОЕ УЧРЕЖДЕНИЕ ГОРОДА КАЛИНИНГРАДА </a:t>
            </a:r>
            <a:r>
              <a:rPr lang="ru-RU" sz="118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18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 </a:t>
            </a:r>
          </a:p>
          <a:p>
            <a:r>
              <a:rPr lang="ru-RU" sz="1180" b="1" dirty="0">
                <a:latin typeface="Bookman Old Style" pitchFamily="18" charset="0"/>
              </a:rPr>
              <a:t> </a:t>
            </a:r>
            <a:endParaRPr lang="ru-RU" sz="1180" dirty="0">
              <a:latin typeface="Bookman Old Style" pitchFamily="18" charset="0"/>
            </a:endParaRPr>
          </a:p>
          <a:p>
            <a:r>
              <a:rPr lang="ru-RU" b="1" dirty="0">
                <a:latin typeface="Bookman Old Style" pitchFamily="18" charset="0"/>
              </a:rPr>
              <a:t> 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1470" y="357139"/>
            <a:ext cx="1585253" cy="1029070"/>
          </a:xfrm>
          <a:prstGeom prst="rect">
            <a:avLst/>
          </a:prstGeom>
        </p:spPr>
        <p:txBody>
          <a:bodyPr wrap="none" lIns="104717" tIns="52359" rIns="104717" bIns="52359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www.ryazagro.ru/upload/iblock/413/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43898">
            <a:off x="6966530" y="118076"/>
            <a:ext cx="2593859" cy="19713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34112" y="2143116"/>
            <a:ext cx="70278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 реализации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программы «Школьное молоко»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МАОУ СОШ №28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444025"/>
              </p:ext>
            </p:extLst>
          </p:nvPr>
        </p:nvGraphicFramePr>
        <p:xfrm>
          <a:off x="1079612" y="5157192"/>
          <a:ext cx="6984776" cy="113538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408001"/>
                <a:gridCol w="1576775"/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Потребление Школьного молока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пьет молоко, которое дают в школе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ребенок не пьет молоко, которое дают в школе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474750"/>
              </p:ext>
            </p:extLst>
          </p:nvPr>
        </p:nvGraphicFramePr>
        <p:xfrm>
          <a:off x="1520788" y="476672"/>
          <a:ext cx="6102424" cy="427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5840171"/>
      </p:ext>
    </p:extLst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0783"/>
              </p:ext>
            </p:extLst>
          </p:nvPr>
        </p:nvGraphicFramePr>
        <p:xfrm>
          <a:off x="1259632" y="4581128"/>
          <a:ext cx="6624736" cy="14097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745379"/>
                <a:gridCol w="1879357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Даете ли вы ребенку жидкие молочные продукты дома 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967574"/>
              </p:ext>
            </p:extLst>
          </p:nvPr>
        </p:nvGraphicFramePr>
        <p:xfrm>
          <a:off x="1700808" y="404664"/>
          <a:ext cx="5742384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647252"/>
      </p:ext>
    </p:extLst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219785"/>
              </p:ext>
            </p:extLst>
          </p:nvPr>
        </p:nvGraphicFramePr>
        <p:xfrm>
          <a:off x="1043608" y="4437112"/>
          <a:ext cx="7200800" cy="19773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328592"/>
                <a:gridCol w="1872208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Как часто даете жидкие молочные продукты дома 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каждый день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день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реже, чем через день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вообще не даю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464513"/>
              </p:ext>
            </p:extLst>
          </p:nvPr>
        </p:nvGraphicFramePr>
        <p:xfrm>
          <a:off x="1403648" y="404664"/>
          <a:ext cx="61926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647252"/>
      </p:ext>
    </p:extLst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34244"/>
              </p:ext>
            </p:extLst>
          </p:nvPr>
        </p:nvGraphicFramePr>
        <p:xfrm>
          <a:off x="971600" y="4509120"/>
          <a:ext cx="7344816" cy="201622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81608"/>
                <a:gridCol w="2063208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Какие жидкие продукты Вы даете своему ребенку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(несколько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вариантов ответа)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кефир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ряженку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питьевые йогурты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другое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975960"/>
              </p:ext>
            </p:extLst>
          </p:nvPr>
        </p:nvGraphicFramePr>
        <p:xfrm>
          <a:off x="1403648" y="332656"/>
          <a:ext cx="63367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647252"/>
      </p:ext>
    </p:extLst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59902"/>
              </p:ext>
            </p:extLst>
          </p:nvPr>
        </p:nvGraphicFramePr>
        <p:xfrm>
          <a:off x="1043608" y="4509120"/>
          <a:ext cx="7344816" cy="19678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61180"/>
                <a:gridCol w="2083636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Считаете ли вы, что молоко является необходимым и полезным продуктом для детского организма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924094"/>
              </p:ext>
            </p:extLst>
          </p:nvPr>
        </p:nvGraphicFramePr>
        <p:xfrm>
          <a:off x="1043608" y="241068"/>
          <a:ext cx="7200800" cy="419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647252"/>
      </p:ext>
    </p:extLst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517067"/>
              </p:ext>
            </p:extLst>
          </p:nvPr>
        </p:nvGraphicFramePr>
        <p:xfrm>
          <a:off x="611560" y="4581128"/>
          <a:ext cx="8136904" cy="18230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828562"/>
                <a:gridCol w="2308342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Нравится ли  Вашему ребенку вкус молока 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очень нравится, с удовольствием пьет молоко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нравится, но молоко не является любимым продуктом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нравится, но пьет молоко без отвращения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вообще не пьет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280978"/>
              </p:ext>
            </p:extLst>
          </p:nvPr>
        </p:nvGraphicFramePr>
        <p:xfrm>
          <a:off x="755576" y="240944"/>
          <a:ext cx="7272808" cy="4196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723368"/>
      </p:ext>
    </p:extLst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50189"/>
              </p:ext>
            </p:extLst>
          </p:nvPr>
        </p:nvGraphicFramePr>
        <p:xfrm>
          <a:off x="683568" y="4725144"/>
          <a:ext cx="7920880" cy="16935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73822"/>
                <a:gridCol w="2247058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В каком виде следует подавать молоко ребенку, чтобы он пил его с большим удовольствием?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асептической упаковке с трубочкой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кипяченое молоко в стакане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затрудняюсь ответить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12754"/>
              </p:ext>
            </p:extLst>
          </p:nvPr>
        </p:nvGraphicFramePr>
        <p:xfrm>
          <a:off x="1475656" y="332656"/>
          <a:ext cx="669674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723368"/>
      </p:ext>
    </p:extLst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96763"/>
              </p:ext>
            </p:extLst>
          </p:nvPr>
        </p:nvGraphicFramePr>
        <p:xfrm>
          <a:off x="683568" y="5085184"/>
          <a:ext cx="7920880" cy="14097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673822"/>
                <a:gridCol w="2247058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Должна ли школа прививать детям навыки здорового питания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017983"/>
              </p:ext>
            </p:extLst>
          </p:nvPr>
        </p:nvGraphicFramePr>
        <p:xfrm>
          <a:off x="1331640" y="476672"/>
          <a:ext cx="6912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723368"/>
      </p:ext>
    </p:extLst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36088"/>
              </p:ext>
            </p:extLst>
          </p:nvPr>
        </p:nvGraphicFramePr>
        <p:xfrm>
          <a:off x="827584" y="5085184"/>
          <a:ext cx="7416824" cy="11753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312761"/>
                <a:gridCol w="2104063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Знаете ли вы о программе "Школьное молоко"?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192547"/>
              </p:ext>
            </p:extLst>
          </p:nvPr>
        </p:nvGraphicFramePr>
        <p:xfrm>
          <a:off x="1331640" y="476672"/>
          <a:ext cx="61926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648786"/>
      </p:ext>
    </p:extLst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995606"/>
              </p:ext>
            </p:extLst>
          </p:nvPr>
        </p:nvGraphicFramePr>
        <p:xfrm>
          <a:off x="1331640" y="5013176"/>
          <a:ext cx="6768752" cy="141922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848539"/>
                <a:gridCol w="1920213"/>
              </a:tblGrid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Одобрение программы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полностью одобряем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одобряем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знаю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260792"/>
              </p:ext>
            </p:extLst>
          </p:nvPr>
        </p:nvGraphicFramePr>
        <p:xfrm>
          <a:off x="1403648" y="332656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648786"/>
      </p:ext>
    </p:extLst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429684" cy="845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Кто участники «молочных переменок»? </a:t>
            </a:r>
            <a:endParaRPr lang="ru-RU" sz="3600" b="1" dirty="0"/>
          </a:p>
        </p:txBody>
      </p:sp>
      <p:pic>
        <p:nvPicPr>
          <p:cNvPr id="1026" name="Picture 2" descr="C:\Users\Катя\Desktop\фото с молочной переменки — копия\IMG_9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85992"/>
            <a:ext cx="6286544" cy="4191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14414" y="1357298"/>
            <a:ext cx="6487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465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обучающихся 1-4-х классов школы.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Изобр по Школа Фон 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3" b="50000"/>
          <a:stretch/>
        </p:blipFill>
        <p:spPr bwMode="auto">
          <a:xfrm>
            <a:off x="6791577" y="2862533"/>
            <a:ext cx="3495463" cy="37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74164" y="3053477"/>
            <a:ext cx="1610901" cy="1121403"/>
          </a:xfrm>
          <a:prstGeom prst="rect">
            <a:avLst/>
          </a:prstGeom>
        </p:spPr>
        <p:txBody>
          <a:bodyPr wrap="none" lIns="104717" tIns="52359" rIns="104717" bIns="52359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9051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811221"/>
              </p:ext>
            </p:extLst>
          </p:nvPr>
        </p:nvGraphicFramePr>
        <p:xfrm>
          <a:off x="863588" y="4581128"/>
          <a:ext cx="7416824" cy="196786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508612"/>
                <a:gridCol w="1908212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Как Вы относитесь к внедрению в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Калининградской </a:t>
                      </a:r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 постоянно действующей программы "ШМ"?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положительно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отричательно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безразлично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396422"/>
              </p:ext>
            </p:extLst>
          </p:nvPr>
        </p:nvGraphicFramePr>
        <p:xfrm>
          <a:off x="1403648" y="404664"/>
          <a:ext cx="66967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648786"/>
      </p:ext>
    </p:extLst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62886"/>
              </p:ext>
            </p:extLst>
          </p:nvPr>
        </p:nvGraphicFramePr>
        <p:xfrm>
          <a:off x="1007604" y="5085184"/>
          <a:ext cx="7128792" cy="14097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106440"/>
                <a:gridCol w="2022352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За счет каких средств должно производиться финансирование обеспечения молока в школе?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родителей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бюджетных средст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26634"/>
              </p:ext>
            </p:extLst>
          </p:nvPr>
        </p:nvGraphicFramePr>
        <p:xfrm>
          <a:off x="1259632" y="332656"/>
          <a:ext cx="66247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74361"/>
      </p:ext>
    </p:extLst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542727"/>
              </p:ext>
            </p:extLst>
          </p:nvPr>
        </p:nvGraphicFramePr>
        <p:xfrm>
          <a:off x="719572" y="4437112"/>
          <a:ext cx="7704856" cy="197739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24636"/>
                <a:gridCol w="1980220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Сколько раз в неделю, на Ваш взгляд, ребенку нужно давать молоко в школе?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раза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раза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каждый день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вообще не давать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531618"/>
              </p:ext>
            </p:extLst>
          </p:nvPr>
        </p:nvGraphicFramePr>
        <p:xfrm>
          <a:off x="935596" y="548680"/>
          <a:ext cx="727280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274361"/>
      </p:ext>
    </p:extLst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23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3945"/>
              </p:ext>
            </p:extLst>
          </p:nvPr>
        </p:nvGraphicFramePr>
        <p:xfrm>
          <a:off x="539552" y="4797152"/>
          <a:ext cx="8064896" cy="167068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776983"/>
                <a:gridCol w="2287913"/>
              </a:tblGrid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О каких  аспектах программы "ШМ" Вы бы хотелось узнать более подробно?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анкет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на детский организм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экологичность упаковки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обработки молока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питательные свойства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годности продукта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будущее проекта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проекта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794691"/>
              </p:ext>
            </p:extLst>
          </p:nvPr>
        </p:nvGraphicFramePr>
        <p:xfrm>
          <a:off x="899592" y="332656"/>
          <a:ext cx="7704856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7648786"/>
      </p:ext>
    </p:extLst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атя\Desktop\фото с молочной переменки — копия\IMG_9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8715436" cy="585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Катя\Desktop\фото с молочной переменки — копия\IMG_9207.JPG"/>
          <p:cNvPicPr>
            <a:picLocks noChangeAspect="1" noChangeArrowheads="1"/>
          </p:cNvPicPr>
          <p:nvPr/>
        </p:nvPicPr>
        <p:blipFill>
          <a:blip r:embed="rId2" cstate="print"/>
          <a:srcRect l="1291" r="4451"/>
          <a:stretch>
            <a:fillRect/>
          </a:stretch>
        </p:blipFill>
        <p:spPr bwMode="auto">
          <a:xfrm>
            <a:off x="357158" y="3429000"/>
            <a:ext cx="4071966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G:\молочная переменка во втором корпусе\IMG_9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4071966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G:\молочная переменка во втором корпусе\IMG_9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00042"/>
            <a:ext cx="4065752" cy="2710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Катя\Desktop\фото с молочной переменки — копия\IMG_9214.JPG"/>
          <p:cNvPicPr>
            <a:picLocks noChangeAspect="1" noChangeArrowheads="1"/>
          </p:cNvPicPr>
          <p:nvPr/>
        </p:nvPicPr>
        <p:blipFill>
          <a:blip r:embed="rId5" cstate="print"/>
          <a:srcRect r="5000"/>
          <a:stretch>
            <a:fillRect/>
          </a:stretch>
        </p:blipFill>
        <p:spPr bwMode="auto">
          <a:xfrm>
            <a:off x="4643438" y="3429000"/>
            <a:ext cx="4071966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24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429684" cy="845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Кто проводит «молочные переменки»? 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21442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Команда волонтеров: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Корпус №1 – обучающиеся 9-х классов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Корпус №2 – обучающиеся 4-х классов</a:t>
            </a:r>
          </a:p>
        </p:txBody>
      </p:sp>
      <p:pic>
        <p:nvPicPr>
          <p:cNvPr id="11" name="Picture 4" descr="Изобр по Школа Фон 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3" b="50000"/>
          <a:stretch/>
        </p:blipFill>
        <p:spPr bwMode="auto">
          <a:xfrm>
            <a:off x="6791577" y="2862533"/>
            <a:ext cx="3495463" cy="37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74164" y="3053477"/>
            <a:ext cx="1610901" cy="1121403"/>
          </a:xfrm>
          <a:prstGeom prst="rect">
            <a:avLst/>
          </a:prstGeom>
        </p:spPr>
        <p:txBody>
          <a:bodyPr wrap="none" lIns="104717" tIns="52359" rIns="104717" bIns="52359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Катя\Desktop\фото с молочной переменки — копия\IMG_9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24120"/>
            <a:ext cx="6000792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49051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214290"/>
            <a:ext cx="8429684" cy="845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Когда проводятся «молочные переменки»?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142984"/>
            <a:ext cx="83582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График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проведения «молочных переменок» учитывает, что прием молока не совпадает с основным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завтраком или обедом:</a:t>
            </a:r>
          </a:p>
          <a:p>
            <a:pPr algn="ctr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Изобр по Школа Фон 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33" b="50000"/>
          <a:stretch/>
        </p:blipFill>
        <p:spPr bwMode="auto">
          <a:xfrm>
            <a:off x="6791577" y="2862533"/>
            <a:ext cx="3495463" cy="37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374164" y="3053477"/>
            <a:ext cx="1610901" cy="1121403"/>
          </a:xfrm>
          <a:prstGeom prst="rect">
            <a:avLst/>
          </a:prstGeom>
        </p:spPr>
        <p:txBody>
          <a:bodyPr wrap="none" lIns="104717" tIns="52359" rIns="104717" bIns="52359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Катя\Desktop\фото с молочной переменки — копия\IMG_9289.JPG"/>
          <p:cNvPicPr>
            <a:picLocks noChangeAspect="1" noChangeArrowheads="1"/>
          </p:cNvPicPr>
          <p:nvPr/>
        </p:nvPicPr>
        <p:blipFill>
          <a:blip r:embed="rId3" cstate="print"/>
          <a:srcRect l="3841" r="5548"/>
          <a:stretch>
            <a:fillRect/>
          </a:stretch>
        </p:blipFill>
        <p:spPr bwMode="auto">
          <a:xfrm>
            <a:off x="3786182" y="3929066"/>
            <a:ext cx="3500462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0" y="2428868"/>
            <a:ext cx="30718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Корпус №1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10.10-10.30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3-4-е классы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11.15-11.35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1-е классы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12.20-12.35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2-е классы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786182" y="2428868"/>
            <a:ext cx="3286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Корпус №2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11:15 – 11:35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1-3-и классы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12:20 – 12:40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4-е классы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молочная переменка во втором корпусе\IMG_9333.JPG"/>
          <p:cNvPicPr>
            <a:picLocks noChangeAspect="1" noChangeArrowheads="1"/>
          </p:cNvPicPr>
          <p:nvPr/>
        </p:nvPicPr>
        <p:blipFill>
          <a:blip r:embed="rId4" cstate="print"/>
          <a:srcRect l="9150" t="5882" r="17647"/>
          <a:stretch>
            <a:fillRect/>
          </a:stretch>
        </p:blipFill>
        <p:spPr bwMode="auto">
          <a:xfrm>
            <a:off x="642910" y="3929066"/>
            <a:ext cx="2940864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49051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14290"/>
            <a:ext cx="8429684" cy="845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Как проводятся «молочные переменки»?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311552"/>
            <a:ext cx="8215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Ежедневно активисты раздают детям в каждом классе молоко. В случае, если ребенок не хочет пить молоко в рамках «молочной переменки», то он может его выпить в течение дня.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Если обучающийся отказывается пить молоко, то волонтеры выясняют причины отказа и проводят беседу с ребенком о значимости здорового питания и употребления молока.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Использованные трубочки и упаковки молока обучающиеся собирают в коробки и передают волонтерам для дальнейшей утилизации.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олочная переменка во втором корпусе\IMG_9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80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G:\молочная переменка во втором корпусе\IMG_9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724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0" name="Picture 4" descr="C:\Users\Катя\Desktop\фото с молочной переменки — копия\IMG_9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Users\Катя\Desktop\фото с молочной переменки — копия\IMG_9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643314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-24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атя\Desktop\фото с молочной переменки — копия\IMG_9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Users\Катя\Desktop\фото с молочной переменки — копия\IMG_9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00042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8" name="Picture 4" descr="C:\Users\Катя\Desktop\фото с молочной переменки — копия\IMG_9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643558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9" name="Picture 5" descr="C:\Users\Катя\Desktop\фото с молочной переменки — копия\IMG_9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4071600" cy="27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-24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14290"/>
            <a:ext cx="8429684" cy="8454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Преимущества «молочных переменок» </a:t>
            </a:r>
            <a:endParaRPr lang="ru-RU" sz="2800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786182" y="1214422"/>
            <a:ext cx="5072098" cy="2357454"/>
          </a:xfrm>
        </p:spPr>
        <p:txBody>
          <a:bodyPr>
            <a:noAutofit/>
          </a:bodyPr>
          <a:lstStyle/>
          <a:p>
            <a:pPr marL="0" indent="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удобный график проведения «молочных переменок»  (не совпадает с завтраком и обедом; при желании молоко можно выпить не сразу, а в любое удобное время); 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соблюдение гигиены (индивидуальная упаковка, наличие трубочки и т.п.);</a:t>
            </a:r>
          </a:p>
        </p:txBody>
      </p:sp>
      <p:pic>
        <p:nvPicPr>
          <p:cNvPr id="3074" name="Picture 2" descr="G:\молочная переменка во втором корпусе\IMG_9349.JPG"/>
          <p:cNvPicPr>
            <a:picLocks noChangeAspect="1" noChangeArrowheads="1"/>
          </p:cNvPicPr>
          <p:nvPr/>
        </p:nvPicPr>
        <p:blipFill>
          <a:blip r:embed="rId2" cstate="print"/>
          <a:srcRect r="19231"/>
          <a:stretch>
            <a:fillRect/>
          </a:stretch>
        </p:blipFill>
        <p:spPr bwMode="auto">
          <a:xfrm>
            <a:off x="642910" y="1285860"/>
            <a:ext cx="3000396" cy="2476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3786190"/>
            <a:ext cx="8358246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возможность пить молоко в коллективе, «за компанию», что повышает интерес к «молочным переменкам»;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четко организованный процесс раздачи молока и сбор использованных трубочек и упаковок;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комфортная температура молока (не из холодильника);</a:t>
            </a:r>
          </a:p>
          <a:p>
            <a:pPr lvl="0" algn="just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удобная упаковка молока, которая легко помещается в детскую руку.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885</Words>
  <Application>Microsoft Office PowerPoint</Application>
  <PresentationFormat>Экран (4:3)</PresentationFormat>
  <Paragraphs>235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10</cp:lastModifiedBy>
  <cp:revision>26</cp:revision>
  <dcterms:created xsi:type="dcterms:W3CDTF">2016-04-14T18:40:29Z</dcterms:created>
  <dcterms:modified xsi:type="dcterms:W3CDTF">2016-04-19T09:49:49Z</dcterms:modified>
</cp:coreProperties>
</file>