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8" r:id="rId2"/>
    <p:sldId id="259" r:id="rId3"/>
    <p:sldId id="266" r:id="rId4"/>
    <p:sldId id="267" r:id="rId5"/>
    <p:sldId id="260" r:id="rId6"/>
    <p:sldId id="265" r:id="rId7"/>
    <p:sldId id="262" r:id="rId8"/>
    <p:sldId id="263" r:id="rId9"/>
    <p:sldId id="264" r:id="rId10"/>
    <p:sldId id="269" r:id="rId11"/>
    <p:sldId id="279" r:id="rId12"/>
    <p:sldId id="281" r:id="rId13"/>
    <p:sldId id="280" r:id="rId14"/>
    <p:sldId id="270" r:id="rId15"/>
    <p:sldId id="272" r:id="rId16"/>
    <p:sldId id="273" r:id="rId17"/>
    <p:sldId id="275" r:id="rId18"/>
    <p:sldId id="285" r:id="rId19"/>
    <p:sldId id="286" r:id="rId20"/>
    <p:sldId id="288" r:id="rId21"/>
    <p:sldId id="294" r:id="rId22"/>
    <p:sldId id="295" r:id="rId23"/>
    <p:sldId id="290" r:id="rId24"/>
    <p:sldId id="291" r:id="rId25"/>
    <p:sldId id="292" r:id="rId26"/>
    <p:sldId id="296" r:id="rId27"/>
    <p:sldId id="298" r:id="rId28"/>
    <p:sldId id="300" r:id="rId29"/>
    <p:sldId id="299" r:id="rId30"/>
    <p:sldId id="30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4D3D35-14FB-42A5-826D-DF5271223C37}" type="doc">
      <dgm:prSet loTypeId="urn:microsoft.com/office/officeart/2005/8/layout/vList6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8DF4B5BF-D10E-43EA-A17D-0E2D70FDE9DB}">
      <dgm:prSet phldrT="[Текст]"/>
      <dgm:spPr/>
      <dgm:t>
        <a:bodyPr/>
        <a:lstStyle/>
        <a:p>
          <a:r>
            <a:rPr lang="ru-RU" dirty="0" smtClean="0"/>
            <a:t>Основная цель содержания внеурочных модулей </a:t>
          </a:r>
          <a:endParaRPr lang="ru-RU" dirty="0"/>
        </a:p>
      </dgm:t>
    </dgm:pt>
    <dgm:pt modelId="{E46516D6-EAEB-4000-967C-BF2FFDA9A047}" type="parTrans" cxnId="{7FA6132F-E832-4387-A60F-2DA538359497}">
      <dgm:prSet/>
      <dgm:spPr/>
      <dgm:t>
        <a:bodyPr/>
        <a:lstStyle/>
        <a:p>
          <a:endParaRPr lang="ru-RU"/>
        </a:p>
      </dgm:t>
    </dgm:pt>
    <dgm:pt modelId="{E3EC7B02-6B0F-42AC-80A6-463FFA8B0768}" type="sibTrans" cxnId="{7FA6132F-E832-4387-A60F-2DA538359497}">
      <dgm:prSet/>
      <dgm:spPr/>
      <dgm:t>
        <a:bodyPr/>
        <a:lstStyle/>
        <a:p>
          <a:endParaRPr lang="ru-RU"/>
        </a:p>
      </dgm:t>
    </dgm:pt>
    <dgm:pt modelId="{B80E85AE-B4A4-49AD-AC3C-77CAEFEEC406}">
      <dgm:prSet phldrT="[Текст]"/>
      <dgm:spPr/>
      <dgm:t>
        <a:bodyPr/>
        <a:lstStyle/>
        <a:p>
          <a:r>
            <a:rPr lang="ru-RU" dirty="0" smtClean="0"/>
            <a:t>Содержание занятий внеурочных модулей</a:t>
          </a:r>
          <a:endParaRPr lang="ru-RU" dirty="0"/>
        </a:p>
      </dgm:t>
    </dgm:pt>
    <dgm:pt modelId="{EE11FE4C-3449-4727-B1C8-5CE85532F2BA}" type="parTrans" cxnId="{36166F32-C783-481D-85AA-4A7CEDD0D527}">
      <dgm:prSet/>
      <dgm:spPr/>
      <dgm:t>
        <a:bodyPr/>
        <a:lstStyle/>
        <a:p>
          <a:endParaRPr lang="ru-RU"/>
        </a:p>
      </dgm:t>
    </dgm:pt>
    <dgm:pt modelId="{088433C5-A2A9-4DB5-B350-591CFECF10A6}" type="sibTrans" cxnId="{36166F32-C783-481D-85AA-4A7CEDD0D527}">
      <dgm:prSet/>
      <dgm:spPr/>
      <dgm:t>
        <a:bodyPr/>
        <a:lstStyle/>
        <a:p>
          <a:endParaRPr lang="ru-RU"/>
        </a:p>
      </dgm:t>
    </dgm:pt>
    <dgm:pt modelId="{16E306AC-4008-48DD-90FB-BA4D73B91B11}">
      <dgm:prSet/>
      <dgm:spPr/>
      <dgm:t>
        <a:bodyPr/>
        <a:lstStyle/>
        <a:p>
          <a:r>
            <a:rPr lang="ru-RU" dirty="0" smtClean="0"/>
            <a:t>Выбор модулей</a:t>
          </a:r>
        </a:p>
      </dgm:t>
    </dgm:pt>
    <dgm:pt modelId="{4FFEB5B7-F7A8-4040-9CD8-6CD34573518B}" type="parTrans" cxnId="{87AC3683-7767-48C3-80B8-329CE60E256A}">
      <dgm:prSet/>
      <dgm:spPr/>
      <dgm:t>
        <a:bodyPr/>
        <a:lstStyle/>
        <a:p>
          <a:endParaRPr lang="ru-RU"/>
        </a:p>
      </dgm:t>
    </dgm:pt>
    <dgm:pt modelId="{DC2FB494-2CBD-4CBE-8BE3-5D3523877088}" type="sibTrans" cxnId="{87AC3683-7767-48C3-80B8-329CE60E256A}">
      <dgm:prSet/>
      <dgm:spPr/>
      <dgm:t>
        <a:bodyPr/>
        <a:lstStyle/>
        <a:p>
          <a:endParaRPr lang="ru-RU"/>
        </a:p>
      </dgm:t>
    </dgm:pt>
    <dgm:pt modelId="{90463676-47CC-40E8-B915-0C4254B9BFE8}">
      <dgm:prSet/>
      <dgm:spPr/>
      <dgm:t>
        <a:bodyPr/>
        <a:lstStyle/>
        <a:p>
          <a:r>
            <a:rPr lang="ru-RU" dirty="0" smtClean="0"/>
            <a:t>организация личностно значимой деятельности обучающихся: исследовательской, проектной, социальной. </a:t>
          </a:r>
          <a:endParaRPr lang="ru-RU" dirty="0"/>
        </a:p>
      </dgm:t>
    </dgm:pt>
    <dgm:pt modelId="{1E5DAF32-DAA2-401C-9DE7-073BAFE60DE1}" type="parTrans" cxnId="{A4EECDDB-9792-462D-8A68-4A45685677E8}">
      <dgm:prSet/>
      <dgm:spPr/>
      <dgm:t>
        <a:bodyPr/>
        <a:lstStyle/>
        <a:p>
          <a:endParaRPr lang="ru-RU"/>
        </a:p>
      </dgm:t>
    </dgm:pt>
    <dgm:pt modelId="{E66223B5-8B02-495E-8196-7066CCBE5146}" type="sibTrans" cxnId="{A4EECDDB-9792-462D-8A68-4A45685677E8}">
      <dgm:prSet/>
      <dgm:spPr/>
      <dgm:t>
        <a:bodyPr/>
        <a:lstStyle/>
        <a:p>
          <a:endParaRPr lang="ru-RU"/>
        </a:p>
      </dgm:t>
    </dgm:pt>
    <dgm:pt modelId="{06DA7851-2DE2-4FB4-88A2-A8A0CD44C561}">
      <dgm:prSet/>
      <dgm:spPr/>
      <dgm:t>
        <a:bodyPr/>
        <a:lstStyle/>
        <a:p>
          <a:r>
            <a:rPr lang="ru-RU" dirty="0" smtClean="0"/>
            <a:t>формируется и осуществляется посредством форм организации, отличных от урочной системы обучения. </a:t>
          </a:r>
          <a:endParaRPr lang="ru-RU" dirty="0"/>
        </a:p>
      </dgm:t>
    </dgm:pt>
    <dgm:pt modelId="{F1B10ACD-3743-4361-A105-CBDC0F809680}" type="parTrans" cxnId="{D83BCA3F-5D40-46C1-A99C-19E9AB356D86}">
      <dgm:prSet/>
      <dgm:spPr/>
      <dgm:t>
        <a:bodyPr/>
        <a:lstStyle/>
        <a:p>
          <a:endParaRPr lang="ru-RU"/>
        </a:p>
      </dgm:t>
    </dgm:pt>
    <dgm:pt modelId="{D1C87BCC-374D-4E33-9CA9-8F78A2AEA6D6}" type="sibTrans" cxnId="{D83BCA3F-5D40-46C1-A99C-19E9AB356D86}">
      <dgm:prSet/>
      <dgm:spPr/>
      <dgm:t>
        <a:bodyPr/>
        <a:lstStyle/>
        <a:p>
          <a:endParaRPr lang="ru-RU"/>
        </a:p>
      </dgm:t>
    </dgm:pt>
    <dgm:pt modelId="{72170989-DE26-4899-BD80-9BC2D465B3AB}">
      <dgm:prSet/>
      <dgm:spPr/>
      <dgm:t>
        <a:bodyPr/>
        <a:lstStyle/>
        <a:p>
          <a:r>
            <a:rPr lang="ru-RU" dirty="0" smtClean="0"/>
            <a:t>На каждую четверть обучающиеся и их родители (законные представители) выбирают внеурочные модули из предлагаемого перечня.</a:t>
          </a:r>
          <a:endParaRPr lang="ru-RU" dirty="0"/>
        </a:p>
      </dgm:t>
    </dgm:pt>
    <dgm:pt modelId="{F72D4D7B-C257-4069-8E3F-5301492BA2C4}" type="parTrans" cxnId="{5C5B1DE5-315D-4553-8013-2E969D791EED}">
      <dgm:prSet/>
      <dgm:spPr/>
      <dgm:t>
        <a:bodyPr/>
        <a:lstStyle/>
        <a:p>
          <a:endParaRPr lang="ru-RU"/>
        </a:p>
      </dgm:t>
    </dgm:pt>
    <dgm:pt modelId="{9528E662-DDCC-4503-BF11-2132970F1A08}" type="sibTrans" cxnId="{5C5B1DE5-315D-4553-8013-2E969D791EED}">
      <dgm:prSet/>
      <dgm:spPr/>
      <dgm:t>
        <a:bodyPr/>
        <a:lstStyle/>
        <a:p>
          <a:endParaRPr lang="ru-RU"/>
        </a:p>
      </dgm:t>
    </dgm:pt>
    <dgm:pt modelId="{2FF9F952-4F41-4F60-BF81-B43D835A6678}">
      <dgm:prSet/>
      <dgm:spPr/>
      <dgm:t>
        <a:bodyPr/>
        <a:lstStyle/>
        <a:p>
          <a:r>
            <a:rPr lang="ru-RU" dirty="0" smtClean="0"/>
            <a:t>5 класс – по </a:t>
          </a:r>
          <a:r>
            <a:rPr lang="en-US" dirty="0" smtClean="0"/>
            <a:t>2</a:t>
          </a:r>
          <a:r>
            <a:rPr lang="ru-RU" dirty="0" smtClean="0"/>
            <a:t> модуля из 2</a:t>
          </a:r>
          <a:r>
            <a:rPr lang="en-US" dirty="0" smtClean="0"/>
            <a:t>0</a:t>
          </a:r>
          <a:r>
            <a:rPr lang="ru-RU" dirty="0" smtClean="0"/>
            <a:t> возможных вариантов</a:t>
          </a:r>
          <a:endParaRPr lang="ru-RU" dirty="0"/>
        </a:p>
      </dgm:t>
    </dgm:pt>
    <dgm:pt modelId="{64961206-2A0F-4894-A718-D48D0336FA3F}" type="parTrans" cxnId="{BC51489B-E39D-49FE-9DCC-A9BABA758521}">
      <dgm:prSet/>
      <dgm:spPr/>
      <dgm:t>
        <a:bodyPr/>
        <a:lstStyle/>
        <a:p>
          <a:endParaRPr lang="ru-RU"/>
        </a:p>
      </dgm:t>
    </dgm:pt>
    <dgm:pt modelId="{4390DC65-6D23-481D-BA93-74C85078E289}" type="sibTrans" cxnId="{BC51489B-E39D-49FE-9DCC-A9BABA758521}">
      <dgm:prSet/>
      <dgm:spPr/>
      <dgm:t>
        <a:bodyPr/>
        <a:lstStyle/>
        <a:p>
          <a:endParaRPr lang="ru-RU"/>
        </a:p>
      </dgm:t>
    </dgm:pt>
    <dgm:pt modelId="{76847E28-03C5-44B2-94F9-46EC51ACA83E}">
      <dgm:prSet/>
      <dgm:spPr/>
      <dgm:t>
        <a:bodyPr/>
        <a:lstStyle/>
        <a:p>
          <a:r>
            <a:rPr lang="ru-RU" dirty="0" smtClean="0"/>
            <a:t>Выбор на платформе </a:t>
          </a:r>
          <a:r>
            <a:rPr lang="en-US" dirty="0" err="1" smtClean="0"/>
            <a:t>Moodle</a:t>
          </a:r>
          <a:r>
            <a:rPr lang="ru-RU" dirty="0" smtClean="0"/>
            <a:t>.</a:t>
          </a:r>
          <a:endParaRPr lang="ru-RU" dirty="0"/>
        </a:p>
      </dgm:t>
    </dgm:pt>
    <dgm:pt modelId="{E1AF3CE9-364A-466E-A4AC-FAA13538F443}" type="parTrans" cxnId="{987C12F6-09AC-4C02-B7BF-9C7573B7C3D4}">
      <dgm:prSet/>
      <dgm:spPr/>
      <dgm:t>
        <a:bodyPr/>
        <a:lstStyle/>
        <a:p>
          <a:endParaRPr lang="ru-RU"/>
        </a:p>
      </dgm:t>
    </dgm:pt>
    <dgm:pt modelId="{080E6BFE-06D5-4CC6-9FA2-70B48D3C9D1A}" type="sibTrans" cxnId="{987C12F6-09AC-4C02-B7BF-9C7573B7C3D4}">
      <dgm:prSet/>
      <dgm:spPr/>
      <dgm:t>
        <a:bodyPr/>
        <a:lstStyle/>
        <a:p>
          <a:endParaRPr lang="ru-RU"/>
        </a:p>
      </dgm:t>
    </dgm:pt>
    <dgm:pt modelId="{EE271A1D-AB46-43FC-9C5C-1A2D72C14B0A}">
      <dgm:prSet/>
      <dgm:spPr/>
      <dgm:t>
        <a:bodyPr/>
        <a:lstStyle/>
        <a:p>
          <a:r>
            <a:rPr lang="ru-RU" dirty="0" smtClean="0"/>
            <a:t>занятия проводятся в смешанных группах на уровне параллели классов. </a:t>
          </a:r>
          <a:endParaRPr lang="ru-RU" dirty="0"/>
        </a:p>
      </dgm:t>
    </dgm:pt>
    <dgm:pt modelId="{6D7E518A-AC80-423B-8659-4561AD115437}" type="parTrans" cxnId="{5D451925-8858-4DAE-9D68-BB13F8945B27}">
      <dgm:prSet/>
      <dgm:spPr/>
      <dgm:t>
        <a:bodyPr/>
        <a:lstStyle/>
        <a:p>
          <a:endParaRPr lang="ru-RU"/>
        </a:p>
      </dgm:t>
    </dgm:pt>
    <dgm:pt modelId="{1AC7490B-6209-45CA-9CD0-3BF82EF125CD}" type="sibTrans" cxnId="{5D451925-8858-4DAE-9D68-BB13F8945B27}">
      <dgm:prSet/>
      <dgm:spPr/>
      <dgm:t>
        <a:bodyPr/>
        <a:lstStyle/>
        <a:p>
          <a:endParaRPr lang="ru-RU"/>
        </a:p>
      </dgm:t>
    </dgm:pt>
    <dgm:pt modelId="{0A091317-2AD4-43B1-A5CE-0538AFA81E08}">
      <dgm:prSet/>
      <dgm:spPr/>
      <dgm:t>
        <a:bodyPr/>
        <a:lstStyle/>
        <a:p>
          <a:r>
            <a:rPr lang="ru-RU" dirty="0" smtClean="0"/>
            <a:t>часть внеурочных модулей выполняет также пропедевтическую  роль (модули по химии, физике и т.д.). </a:t>
          </a:r>
          <a:endParaRPr lang="ru-RU" dirty="0"/>
        </a:p>
      </dgm:t>
    </dgm:pt>
    <dgm:pt modelId="{F5182F55-64C4-47A6-A304-00D881C58D3C}" type="parTrans" cxnId="{809FC381-7EC8-41D3-9F61-F4BA511079E4}">
      <dgm:prSet/>
      <dgm:spPr/>
      <dgm:t>
        <a:bodyPr/>
        <a:lstStyle/>
        <a:p>
          <a:endParaRPr lang="ru-RU"/>
        </a:p>
      </dgm:t>
    </dgm:pt>
    <dgm:pt modelId="{BF47BFE0-44C2-4509-91D0-CB45B878A157}" type="sibTrans" cxnId="{809FC381-7EC8-41D3-9F61-F4BA511079E4}">
      <dgm:prSet/>
      <dgm:spPr/>
      <dgm:t>
        <a:bodyPr/>
        <a:lstStyle/>
        <a:p>
          <a:endParaRPr lang="ru-RU"/>
        </a:p>
      </dgm:t>
    </dgm:pt>
    <dgm:pt modelId="{EB2A3421-E285-4AC3-8C5B-CF9CA50E23E0}">
      <dgm:prSet/>
      <dgm:spPr/>
      <dgm:t>
        <a:bodyPr/>
        <a:lstStyle/>
        <a:p>
          <a:r>
            <a:rPr lang="ru-RU" dirty="0" smtClean="0"/>
            <a:t>продолжительность каждого модуля 7 – 10 часов.</a:t>
          </a:r>
          <a:endParaRPr lang="ru-RU" dirty="0"/>
        </a:p>
      </dgm:t>
    </dgm:pt>
    <dgm:pt modelId="{B34C58B3-7E78-4B86-8426-68098C68D94D}" type="parTrans" cxnId="{01C2ECEA-35A5-46CF-8318-22EABA3CA867}">
      <dgm:prSet/>
      <dgm:spPr/>
      <dgm:t>
        <a:bodyPr/>
        <a:lstStyle/>
        <a:p>
          <a:endParaRPr lang="ru-RU"/>
        </a:p>
      </dgm:t>
    </dgm:pt>
    <dgm:pt modelId="{EDC13849-9433-482E-BC60-732553A3327D}" type="sibTrans" cxnId="{01C2ECEA-35A5-46CF-8318-22EABA3CA867}">
      <dgm:prSet/>
      <dgm:spPr/>
      <dgm:t>
        <a:bodyPr/>
        <a:lstStyle/>
        <a:p>
          <a:endParaRPr lang="ru-RU"/>
        </a:p>
      </dgm:t>
    </dgm:pt>
    <dgm:pt modelId="{1BD2C6AB-986E-4F1F-BDE9-2F2EAA744912}" type="pres">
      <dgm:prSet presAssocID="{434D3D35-14FB-42A5-826D-DF5271223C3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60B3C7-DF2C-430B-9261-C23F8B88B93D}" type="pres">
      <dgm:prSet presAssocID="{8DF4B5BF-D10E-43EA-A17D-0E2D70FDE9DB}" presName="linNode" presStyleCnt="0"/>
      <dgm:spPr/>
    </dgm:pt>
    <dgm:pt modelId="{564E1F8A-C7DA-4FC3-AA1D-98736819147D}" type="pres">
      <dgm:prSet presAssocID="{8DF4B5BF-D10E-43EA-A17D-0E2D70FDE9DB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351CF-44BC-41F8-8AB8-D11B589176D1}" type="pres">
      <dgm:prSet presAssocID="{8DF4B5BF-D10E-43EA-A17D-0E2D70FDE9DB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6E3346-1EC7-477F-8E4A-3AA45E58709E}" type="pres">
      <dgm:prSet presAssocID="{E3EC7B02-6B0F-42AC-80A6-463FFA8B0768}" presName="spacing" presStyleCnt="0"/>
      <dgm:spPr/>
    </dgm:pt>
    <dgm:pt modelId="{EC5B5672-9FA2-4779-A8F9-1D8DC1662EC3}" type="pres">
      <dgm:prSet presAssocID="{B80E85AE-B4A4-49AD-AC3C-77CAEFEEC406}" presName="linNode" presStyleCnt="0"/>
      <dgm:spPr/>
    </dgm:pt>
    <dgm:pt modelId="{8F504763-CBDB-4102-A314-07B83B3A1561}" type="pres">
      <dgm:prSet presAssocID="{B80E85AE-B4A4-49AD-AC3C-77CAEFEEC406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6F576-5501-4018-9CE3-2E3B4A36E239}" type="pres">
      <dgm:prSet presAssocID="{B80E85AE-B4A4-49AD-AC3C-77CAEFEEC406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AA303-6761-4083-ADEE-1D755029B852}" type="pres">
      <dgm:prSet presAssocID="{088433C5-A2A9-4DB5-B350-591CFECF10A6}" presName="spacing" presStyleCnt="0"/>
      <dgm:spPr/>
    </dgm:pt>
    <dgm:pt modelId="{1E1C65BF-AA45-4D24-A466-B1A8C5D31589}" type="pres">
      <dgm:prSet presAssocID="{16E306AC-4008-48DD-90FB-BA4D73B91B11}" presName="linNode" presStyleCnt="0"/>
      <dgm:spPr/>
    </dgm:pt>
    <dgm:pt modelId="{0F7FB858-7698-4E02-9E6B-C4BFAB635AE9}" type="pres">
      <dgm:prSet presAssocID="{16E306AC-4008-48DD-90FB-BA4D73B91B11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F35DA-2CED-44DD-B0D5-F82FD8EC3512}" type="pres">
      <dgm:prSet presAssocID="{16E306AC-4008-48DD-90FB-BA4D73B91B11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166F32-C783-481D-85AA-4A7CEDD0D527}" srcId="{434D3D35-14FB-42A5-826D-DF5271223C37}" destId="{B80E85AE-B4A4-49AD-AC3C-77CAEFEEC406}" srcOrd="1" destOrd="0" parTransId="{EE11FE4C-3449-4727-B1C8-5CE85532F2BA}" sibTransId="{088433C5-A2A9-4DB5-B350-591CFECF10A6}"/>
    <dgm:cxn modelId="{7FA6132F-E832-4387-A60F-2DA538359497}" srcId="{434D3D35-14FB-42A5-826D-DF5271223C37}" destId="{8DF4B5BF-D10E-43EA-A17D-0E2D70FDE9DB}" srcOrd="0" destOrd="0" parTransId="{E46516D6-EAEB-4000-967C-BF2FFDA9A047}" sibTransId="{E3EC7B02-6B0F-42AC-80A6-463FFA8B0768}"/>
    <dgm:cxn modelId="{987C12F6-09AC-4C02-B7BF-9C7573B7C3D4}" srcId="{16E306AC-4008-48DD-90FB-BA4D73B91B11}" destId="{76847E28-03C5-44B2-94F9-46EC51ACA83E}" srcOrd="2" destOrd="0" parTransId="{E1AF3CE9-364A-466E-A4AC-FAA13538F443}" sibTransId="{080E6BFE-06D5-4CC6-9FA2-70B48D3C9D1A}"/>
    <dgm:cxn modelId="{7ABC68E0-30C9-4957-8513-57C433B88A5A}" type="presOf" srcId="{72170989-DE26-4899-BD80-9BC2D465B3AB}" destId="{70EF35DA-2CED-44DD-B0D5-F82FD8EC3512}" srcOrd="0" destOrd="0" presId="urn:microsoft.com/office/officeart/2005/8/layout/vList6"/>
    <dgm:cxn modelId="{A4EECDDB-9792-462D-8A68-4A45685677E8}" srcId="{8DF4B5BF-D10E-43EA-A17D-0E2D70FDE9DB}" destId="{90463676-47CC-40E8-B915-0C4254B9BFE8}" srcOrd="0" destOrd="0" parTransId="{1E5DAF32-DAA2-401C-9DE7-073BAFE60DE1}" sibTransId="{E66223B5-8B02-495E-8196-7066CCBE5146}"/>
    <dgm:cxn modelId="{486AD49C-CA33-40AA-913A-85A927769D7B}" type="presOf" srcId="{2FF9F952-4F41-4F60-BF81-B43D835A6678}" destId="{70EF35DA-2CED-44DD-B0D5-F82FD8EC3512}" srcOrd="0" destOrd="1" presId="urn:microsoft.com/office/officeart/2005/8/layout/vList6"/>
    <dgm:cxn modelId="{9A6DB081-3546-47A9-B63E-87D58E0EE1B7}" type="presOf" srcId="{06DA7851-2DE2-4FB4-88A2-A8A0CD44C561}" destId="{9636F576-5501-4018-9CE3-2E3B4A36E239}" srcOrd="0" destOrd="0" presId="urn:microsoft.com/office/officeart/2005/8/layout/vList6"/>
    <dgm:cxn modelId="{01C2ECEA-35A5-46CF-8318-22EABA3CA867}" srcId="{B80E85AE-B4A4-49AD-AC3C-77CAEFEEC406}" destId="{EB2A3421-E285-4AC3-8C5B-CF9CA50E23E0}" srcOrd="2" destOrd="0" parTransId="{B34C58B3-7E78-4B86-8426-68098C68D94D}" sibTransId="{EDC13849-9433-482E-BC60-732553A3327D}"/>
    <dgm:cxn modelId="{5C5B1DE5-315D-4553-8013-2E969D791EED}" srcId="{16E306AC-4008-48DD-90FB-BA4D73B91B11}" destId="{72170989-DE26-4899-BD80-9BC2D465B3AB}" srcOrd="0" destOrd="0" parTransId="{F72D4D7B-C257-4069-8E3F-5301492BA2C4}" sibTransId="{9528E662-DDCC-4503-BF11-2132970F1A08}"/>
    <dgm:cxn modelId="{D83BCA3F-5D40-46C1-A99C-19E9AB356D86}" srcId="{B80E85AE-B4A4-49AD-AC3C-77CAEFEEC406}" destId="{06DA7851-2DE2-4FB4-88A2-A8A0CD44C561}" srcOrd="0" destOrd="0" parTransId="{F1B10ACD-3743-4361-A105-CBDC0F809680}" sibTransId="{D1C87BCC-374D-4E33-9CA9-8F78A2AEA6D6}"/>
    <dgm:cxn modelId="{877BE49D-4F91-46C6-9141-0C73C5D00C2A}" type="presOf" srcId="{EE271A1D-AB46-43FC-9C5C-1A2D72C14B0A}" destId="{9636F576-5501-4018-9CE3-2E3B4A36E239}" srcOrd="0" destOrd="1" presId="urn:microsoft.com/office/officeart/2005/8/layout/vList6"/>
    <dgm:cxn modelId="{8E145C0A-D392-4DAB-BF05-00ACD9683B0E}" type="presOf" srcId="{434D3D35-14FB-42A5-826D-DF5271223C37}" destId="{1BD2C6AB-986E-4F1F-BDE9-2F2EAA744912}" srcOrd="0" destOrd="0" presId="urn:microsoft.com/office/officeart/2005/8/layout/vList6"/>
    <dgm:cxn modelId="{87AC3683-7767-48C3-80B8-329CE60E256A}" srcId="{434D3D35-14FB-42A5-826D-DF5271223C37}" destId="{16E306AC-4008-48DD-90FB-BA4D73B91B11}" srcOrd="2" destOrd="0" parTransId="{4FFEB5B7-F7A8-4040-9CD8-6CD34573518B}" sibTransId="{DC2FB494-2CBD-4CBE-8BE3-5D3523877088}"/>
    <dgm:cxn modelId="{024166F2-6AE7-4B50-82B4-7D9AD32216BA}" type="presOf" srcId="{0A091317-2AD4-43B1-A5CE-0538AFA81E08}" destId="{1F4351CF-44BC-41F8-8AB8-D11B589176D1}" srcOrd="0" destOrd="1" presId="urn:microsoft.com/office/officeart/2005/8/layout/vList6"/>
    <dgm:cxn modelId="{07B69D11-4223-444E-91C3-ECA291D40553}" type="presOf" srcId="{B80E85AE-B4A4-49AD-AC3C-77CAEFEEC406}" destId="{8F504763-CBDB-4102-A314-07B83B3A1561}" srcOrd="0" destOrd="0" presId="urn:microsoft.com/office/officeart/2005/8/layout/vList6"/>
    <dgm:cxn modelId="{BC51489B-E39D-49FE-9DCC-A9BABA758521}" srcId="{16E306AC-4008-48DD-90FB-BA4D73B91B11}" destId="{2FF9F952-4F41-4F60-BF81-B43D835A6678}" srcOrd="1" destOrd="0" parTransId="{64961206-2A0F-4894-A718-D48D0336FA3F}" sibTransId="{4390DC65-6D23-481D-BA93-74C85078E289}"/>
    <dgm:cxn modelId="{6A2E30EC-A2F8-4C61-957F-6AC02BFC87C8}" type="presOf" srcId="{8DF4B5BF-D10E-43EA-A17D-0E2D70FDE9DB}" destId="{564E1F8A-C7DA-4FC3-AA1D-98736819147D}" srcOrd="0" destOrd="0" presId="urn:microsoft.com/office/officeart/2005/8/layout/vList6"/>
    <dgm:cxn modelId="{5D451925-8858-4DAE-9D68-BB13F8945B27}" srcId="{B80E85AE-B4A4-49AD-AC3C-77CAEFEEC406}" destId="{EE271A1D-AB46-43FC-9C5C-1A2D72C14B0A}" srcOrd="1" destOrd="0" parTransId="{6D7E518A-AC80-423B-8659-4561AD115437}" sibTransId="{1AC7490B-6209-45CA-9CD0-3BF82EF125CD}"/>
    <dgm:cxn modelId="{F562CEA9-C5F7-40E3-BB7B-D56A1DE58E63}" type="presOf" srcId="{76847E28-03C5-44B2-94F9-46EC51ACA83E}" destId="{70EF35DA-2CED-44DD-B0D5-F82FD8EC3512}" srcOrd="0" destOrd="2" presId="urn:microsoft.com/office/officeart/2005/8/layout/vList6"/>
    <dgm:cxn modelId="{C522E786-B610-4C6E-B59A-EDED52EF9643}" type="presOf" srcId="{EB2A3421-E285-4AC3-8C5B-CF9CA50E23E0}" destId="{9636F576-5501-4018-9CE3-2E3B4A36E239}" srcOrd="0" destOrd="2" presId="urn:microsoft.com/office/officeart/2005/8/layout/vList6"/>
    <dgm:cxn modelId="{FCBC1CC5-9851-4F0C-97B1-F28993E37E79}" type="presOf" srcId="{90463676-47CC-40E8-B915-0C4254B9BFE8}" destId="{1F4351CF-44BC-41F8-8AB8-D11B589176D1}" srcOrd="0" destOrd="0" presId="urn:microsoft.com/office/officeart/2005/8/layout/vList6"/>
    <dgm:cxn modelId="{6ACC7F6D-9F7A-4D02-BE25-8667FD833D72}" type="presOf" srcId="{16E306AC-4008-48DD-90FB-BA4D73B91B11}" destId="{0F7FB858-7698-4E02-9E6B-C4BFAB635AE9}" srcOrd="0" destOrd="0" presId="urn:microsoft.com/office/officeart/2005/8/layout/vList6"/>
    <dgm:cxn modelId="{809FC381-7EC8-41D3-9F61-F4BA511079E4}" srcId="{8DF4B5BF-D10E-43EA-A17D-0E2D70FDE9DB}" destId="{0A091317-2AD4-43B1-A5CE-0538AFA81E08}" srcOrd="1" destOrd="0" parTransId="{F5182F55-64C4-47A6-A304-00D881C58D3C}" sibTransId="{BF47BFE0-44C2-4509-91D0-CB45B878A157}"/>
    <dgm:cxn modelId="{E2B95B3D-D05C-465A-B436-29262F887B75}" type="presParOf" srcId="{1BD2C6AB-986E-4F1F-BDE9-2F2EAA744912}" destId="{3560B3C7-DF2C-430B-9261-C23F8B88B93D}" srcOrd="0" destOrd="0" presId="urn:microsoft.com/office/officeart/2005/8/layout/vList6"/>
    <dgm:cxn modelId="{D1890B63-9ED8-4B96-B7DB-841160FB2DA9}" type="presParOf" srcId="{3560B3C7-DF2C-430B-9261-C23F8B88B93D}" destId="{564E1F8A-C7DA-4FC3-AA1D-98736819147D}" srcOrd="0" destOrd="0" presId="urn:microsoft.com/office/officeart/2005/8/layout/vList6"/>
    <dgm:cxn modelId="{B3C9B7A4-39C2-4058-B7CD-D287B4FE3926}" type="presParOf" srcId="{3560B3C7-DF2C-430B-9261-C23F8B88B93D}" destId="{1F4351CF-44BC-41F8-8AB8-D11B589176D1}" srcOrd="1" destOrd="0" presId="urn:microsoft.com/office/officeart/2005/8/layout/vList6"/>
    <dgm:cxn modelId="{A192C0F5-06EA-4E52-9B5F-BB8E6FF223AB}" type="presParOf" srcId="{1BD2C6AB-986E-4F1F-BDE9-2F2EAA744912}" destId="{066E3346-1EC7-477F-8E4A-3AA45E58709E}" srcOrd="1" destOrd="0" presId="urn:microsoft.com/office/officeart/2005/8/layout/vList6"/>
    <dgm:cxn modelId="{D06300E2-FBE0-4249-8EB1-DC348549E4F4}" type="presParOf" srcId="{1BD2C6AB-986E-4F1F-BDE9-2F2EAA744912}" destId="{EC5B5672-9FA2-4779-A8F9-1D8DC1662EC3}" srcOrd="2" destOrd="0" presId="urn:microsoft.com/office/officeart/2005/8/layout/vList6"/>
    <dgm:cxn modelId="{AD7853F8-6BBF-45D0-9F36-A4C37F45A1F4}" type="presParOf" srcId="{EC5B5672-9FA2-4779-A8F9-1D8DC1662EC3}" destId="{8F504763-CBDB-4102-A314-07B83B3A1561}" srcOrd="0" destOrd="0" presId="urn:microsoft.com/office/officeart/2005/8/layout/vList6"/>
    <dgm:cxn modelId="{D3D8239F-0004-4B47-86B6-1AE3C316B57F}" type="presParOf" srcId="{EC5B5672-9FA2-4779-A8F9-1D8DC1662EC3}" destId="{9636F576-5501-4018-9CE3-2E3B4A36E239}" srcOrd="1" destOrd="0" presId="urn:microsoft.com/office/officeart/2005/8/layout/vList6"/>
    <dgm:cxn modelId="{E226027B-4DD3-4E74-A05D-3B99BF48E6B3}" type="presParOf" srcId="{1BD2C6AB-986E-4F1F-BDE9-2F2EAA744912}" destId="{4A3AA303-6761-4083-ADEE-1D755029B852}" srcOrd="3" destOrd="0" presId="urn:microsoft.com/office/officeart/2005/8/layout/vList6"/>
    <dgm:cxn modelId="{B36427F9-B314-4C42-B771-E68106474ACF}" type="presParOf" srcId="{1BD2C6AB-986E-4F1F-BDE9-2F2EAA744912}" destId="{1E1C65BF-AA45-4D24-A466-B1A8C5D31589}" srcOrd="4" destOrd="0" presId="urn:microsoft.com/office/officeart/2005/8/layout/vList6"/>
    <dgm:cxn modelId="{7C060BC7-E145-4A26-8398-10E658DA3194}" type="presParOf" srcId="{1E1C65BF-AA45-4D24-A466-B1A8C5D31589}" destId="{0F7FB858-7698-4E02-9E6B-C4BFAB635AE9}" srcOrd="0" destOrd="0" presId="urn:microsoft.com/office/officeart/2005/8/layout/vList6"/>
    <dgm:cxn modelId="{EDABA9AB-4453-4E04-A1AF-C3F2D854C926}" type="presParOf" srcId="{1E1C65BF-AA45-4D24-A466-B1A8C5D31589}" destId="{70EF35DA-2CED-44DD-B0D5-F82FD8EC351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20247E-4824-9D4F-9B7B-EDE55C010F32}" type="doc">
      <dgm:prSet loTypeId="urn:microsoft.com/office/officeart/2005/8/layout/radial4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2ACAFBF-FAA4-CF40-903F-8E06316C9DAD}">
      <dgm:prSet phldrT="[Текст]"/>
      <dgm:spPr/>
      <dgm:t>
        <a:bodyPr/>
        <a:lstStyle/>
        <a:p>
          <a:r>
            <a:rPr lang="ru-RU" dirty="0" smtClean="0"/>
            <a:t>Итоговый</a:t>
          </a:r>
          <a:r>
            <a:rPr lang="ru-RU" baseline="0" dirty="0" smtClean="0"/>
            <a:t> продукт</a:t>
          </a:r>
          <a:endParaRPr lang="ru-RU" dirty="0"/>
        </a:p>
      </dgm:t>
    </dgm:pt>
    <dgm:pt modelId="{11C419A5-F56C-2542-AF0E-CFA0937B5A1D}" type="parTrans" cxnId="{BD03BD66-B0B5-0A41-945D-9D39489ABF46}">
      <dgm:prSet/>
      <dgm:spPr/>
      <dgm:t>
        <a:bodyPr/>
        <a:lstStyle/>
        <a:p>
          <a:endParaRPr lang="ru-RU"/>
        </a:p>
      </dgm:t>
    </dgm:pt>
    <dgm:pt modelId="{F6972C34-395E-9147-8A25-580A38ABBD64}" type="sibTrans" cxnId="{BD03BD66-B0B5-0A41-945D-9D39489ABF46}">
      <dgm:prSet/>
      <dgm:spPr/>
      <dgm:t>
        <a:bodyPr/>
        <a:lstStyle/>
        <a:p>
          <a:endParaRPr lang="ru-RU"/>
        </a:p>
      </dgm:t>
    </dgm:pt>
    <dgm:pt modelId="{14083613-08EA-7E49-8ACB-6FDA63E1E782}">
      <dgm:prSet phldrT="[Текст]"/>
      <dgm:spPr/>
      <dgm:t>
        <a:bodyPr/>
        <a:lstStyle/>
        <a:p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эссе, реферат, обзорные материалы, отчёты</a:t>
          </a:r>
          <a:endParaRPr lang="ru-RU" dirty="0"/>
        </a:p>
      </dgm:t>
    </dgm:pt>
    <dgm:pt modelId="{6C47D24B-D464-8A45-9CE2-1319B1E92707}" type="parTrans" cxnId="{430A2F26-D4C1-D046-A2B1-9C5DA2D94972}">
      <dgm:prSet/>
      <dgm:spPr/>
      <dgm:t>
        <a:bodyPr/>
        <a:lstStyle/>
        <a:p>
          <a:endParaRPr lang="ru-RU"/>
        </a:p>
      </dgm:t>
    </dgm:pt>
    <dgm:pt modelId="{BE9C4B0E-860F-A648-96CE-5A8F299BFE3C}" type="sibTrans" cxnId="{430A2F26-D4C1-D046-A2B1-9C5DA2D94972}">
      <dgm:prSet/>
      <dgm:spPr/>
      <dgm:t>
        <a:bodyPr/>
        <a:lstStyle/>
        <a:p>
          <a:endParaRPr lang="ru-RU"/>
        </a:p>
      </dgm:t>
    </dgm:pt>
    <dgm:pt modelId="{A89223D4-DE53-6C4C-A6AD-C391F7456D7F}">
      <dgm:prSet phldrT="[Текст]"/>
      <dgm:spPr/>
      <dgm:t>
        <a:bodyPr/>
        <a:lstStyle/>
        <a:p>
          <a:r>
            <a:rPr lang="ru-RU" dirty="0" smtClean="0"/>
            <a:t>Художественная творческая работа (в области литературы, музыки, искусства)</a:t>
          </a:r>
          <a:endParaRPr lang="ru-RU" dirty="0"/>
        </a:p>
      </dgm:t>
    </dgm:pt>
    <dgm:pt modelId="{341CBBCE-1A80-1F47-9012-56030E2F040C}" type="parTrans" cxnId="{66911579-2BC4-3541-809E-B05D084BB699}">
      <dgm:prSet/>
      <dgm:spPr/>
      <dgm:t>
        <a:bodyPr/>
        <a:lstStyle/>
        <a:p>
          <a:endParaRPr lang="ru-RU"/>
        </a:p>
      </dgm:t>
    </dgm:pt>
    <dgm:pt modelId="{E6AB2723-6375-4E42-8A59-941C358949E7}" type="sibTrans" cxnId="{66911579-2BC4-3541-809E-B05D084BB699}">
      <dgm:prSet/>
      <dgm:spPr/>
      <dgm:t>
        <a:bodyPr/>
        <a:lstStyle/>
        <a:p>
          <a:endParaRPr lang="ru-RU"/>
        </a:p>
      </dgm:t>
    </dgm:pt>
    <dgm:pt modelId="{78EC02AE-029A-9044-9706-AB082DCC1F36}">
      <dgm:prSet phldrT="[Текст]"/>
      <dgm:spPr/>
      <dgm:t>
        <a:bodyPr/>
        <a:lstStyle/>
        <a:p>
          <a:r>
            <a:rPr lang="ru-RU" dirty="0" smtClean="0"/>
            <a:t>Материальный объект:  </a:t>
          </a:r>
        </a:p>
        <a:p>
          <a:r>
            <a:rPr lang="ru-RU" dirty="0" smtClean="0"/>
            <a:t>макет или иное конструкторское изделие</a:t>
          </a:r>
          <a:endParaRPr lang="ru-RU" dirty="0"/>
        </a:p>
      </dgm:t>
    </dgm:pt>
    <dgm:pt modelId="{EA393CFC-1B7D-724D-B36A-434C68004164}" type="parTrans" cxnId="{7351B302-29C3-4545-B6E0-269581EBAF40}">
      <dgm:prSet/>
      <dgm:spPr/>
      <dgm:t>
        <a:bodyPr/>
        <a:lstStyle/>
        <a:p>
          <a:endParaRPr lang="ru-RU"/>
        </a:p>
      </dgm:t>
    </dgm:pt>
    <dgm:pt modelId="{46936C0B-DE21-7D49-8115-2FEFEBABDB3D}" type="sibTrans" cxnId="{7351B302-29C3-4545-B6E0-269581EBAF40}">
      <dgm:prSet/>
      <dgm:spPr/>
      <dgm:t>
        <a:bodyPr/>
        <a:lstStyle/>
        <a:p>
          <a:endParaRPr lang="ru-RU"/>
        </a:p>
      </dgm:t>
    </dgm:pt>
    <dgm:pt modelId="{C10A8E12-6B98-714A-B004-F5A2F729CC3C}">
      <dgm:prSet/>
      <dgm:spPr/>
      <dgm:t>
        <a:bodyPr/>
        <a:lstStyle/>
        <a:p>
          <a:r>
            <a:rPr lang="ru-RU" dirty="0" smtClean="0"/>
            <a:t>О</a:t>
          </a:r>
          <a:r>
            <a:rPr lang="en-US" dirty="0" err="1" smtClean="0"/>
            <a:t>тчётные</a:t>
          </a:r>
          <a:r>
            <a:rPr lang="en-US" dirty="0" smtClean="0"/>
            <a:t> </a:t>
          </a:r>
          <a:r>
            <a:rPr lang="en-US" dirty="0" err="1" smtClean="0"/>
            <a:t>материалы</a:t>
          </a:r>
          <a:r>
            <a:rPr lang="en-US" dirty="0" smtClean="0"/>
            <a:t> </a:t>
          </a:r>
          <a:r>
            <a:rPr lang="en-US" dirty="0" err="1" smtClean="0"/>
            <a:t>по</a:t>
          </a:r>
          <a:r>
            <a:rPr lang="en-US" dirty="0" smtClean="0"/>
            <a:t> </a:t>
          </a:r>
          <a:r>
            <a:rPr lang="en-US" dirty="0" err="1" smtClean="0"/>
            <a:t>социальному</a:t>
          </a:r>
          <a:r>
            <a:rPr lang="en-US" dirty="0" smtClean="0"/>
            <a:t>, </a:t>
          </a:r>
          <a:r>
            <a:rPr lang="en-US" dirty="0" err="1" smtClean="0"/>
            <a:t>исследовательскому</a:t>
          </a:r>
          <a:r>
            <a:rPr lang="en-US" dirty="0" smtClean="0"/>
            <a:t> </a:t>
          </a:r>
          <a:r>
            <a:rPr lang="en-US" dirty="0" err="1" smtClean="0"/>
            <a:t>проекту</a:t>
          </a:r>
          <a:r>
            <a:rPr lang="ru-RU" dirty="0" smtClean="0"/>
            <a:t> (тексты, </a:t>
          </a:r>
          <a:r>
            <a:rPr lang="ru-RU" dirty="0" err="1" smtClean="0"/>
            <a:t>мультимедийные</a:t>
          </a:r>
          <a:r>
            <a:rPr lang="ru-RU" dirty="0" smtClean="0"/>
            <a:t> презентации)</a:t>
          </a:r>
          <a:endParaRPr lang="ru-RU" dirty="0"/>
        </a:p>
      </dgm:t>
    </dgm:pt>
    <dgm:pt modelId="{611ADB7C-0DDA-0043-93F4-98104E475B14}" type="parTrans" cxnId="{1121925C-C6E3-234E-BB7C-490F5B5AEAC5}">
      <dgm:prSet/>
      <dgm:spPr/>
      <dgm:t>
        <a:bodyPr/>
        <a:lstStyle/>
        <a:p>
          <a:endParaRPr lang="ru-RU"/>
        </a:p>
      </dgm:t>
    </dgm:pt>
    <dgm:pt modelId="{21C5600B-011B-384D-90AD-DC05097A3C8C}" type="sibTrans" cxnId="{1121925C-C6E3-234E-BB7C-490F5B5AEAC5}">
      <dgm:prSet/>
      <dgm:spPr/>
      <dgm:t>
        <a:bodyPr/>
        <a:lstStyle/>
        <a:p>
          <a:endParaRPr lang="ru-RU"/>
        </a:p>
      </dgm:t>
    </dgm:pt>
    <dgm:pt modelId="{74A6BBC1-E65F-524D-A931-8A6DF82C9565}" type="pres">
      <dgm:prSet presAssocID="{CD20247E-4824-9D4F-9B7B-EDE55C010F3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FFA7B3-0A08-FD47-AF18-948077028B1E}" type="pres">
      <dgm:prSet presAssocID="{02ACAFBF-FAA4-CF40-903F-8E06316C9DAD}" presName="centerShape" presStyleLbl="node0" presStyleIdx="0" presStyleCnt="1"/>
      <dgm:spPr/>
      <dgm:t>
        <a:bodyPr/>
        <a:lstStyle/>
        <a:p>
          <a:endParaRPr lang="ru-RU"/>
        </a:p>
      </dgm:t>
    </dgm:pt>
    <dgm:pt modelId="{25E4E97F-1F18-B245-A6D1-7EE8DF9B3612}" type="pres">
      <dgm:prSet presAssocID="{6C47D24B-D464-8A45-9CE2-1319B1E92707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1EF93529-8173-DD47-B07F-3890BD6495DB}" type="pres">
      <dgm:prSet presAssocID="{14083613-08EA-7E49-8ACB-6FDA63E1E78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53CCF-16A8-6744-ADAB-88904DDD8AA3}" type="pres">
      <dgm:prSet presAssocID="{341CBBCE-1A80-1F47-9012-56030E2F040C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19789277-1808-D947-B42C-B387498748C0}" type="pres">
      <dgm:prSet presAssocID="{A89223D4-DE53-6C4C-A6AD-C391F7456D7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CCE689-06F9-5A45-A83A-B43FCEA2C803}" type="pres">
      <dgm:prSet presAssocID="{EA393CFC-1B7D-724D-B36A-434C68004164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0ED47FDA-F69B-804B-9AD5-195D5EBCE912}" type="pres">
      <dgm:prSet presAssocID="{78EC02AE-029A-9044-9706-AB082DCC1F3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E4D96-78A9-E24C-8108-04DD4276F0CB}" type="pres">
      <dgm:prSet presAssocID="{611ADB7C-0DDA-0043-93F4-98104E475B14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97D2D6D9-C999-4D40-9C2A-5937264ECCA1}" type="pres">
      <dgm:prSet presAssocID="{C10A8E12-6B98-714A-B004-F5A2F729CC3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72DDA8-13B3-4DDA-BEE9-125777FEC49A}" type="presOf" srcId="{78EC02AE-029A-9044-9706-AB082DCC1F36}" destId="{0ED47FDA-F69B-804B-9AD5-195D5EBCE912}" srcOrd="0" destOrd="0" presId="urn:microsoft.com/office/officeart/2005/8/layout/radial4"/>
    <dgm:cxn modelId="{430A2F26-D4C1-D046-A2B1-9C5DA2D94972}" srcId="{02ACAFBF-FAA4-CF40-903F-8E06316C9DAD}" destId="{14083613-08EA-7E49-8ACB-6FDA63E1E782}" srcOrd="0" destOrd="0" parTransId="{6C47D24B-D464-8A45-9CE2-1319B1E92707}" sibTransId="{BE9C4B0E-860F-A648-96CE-5A8F299BFE3C}"/>
    <dgm:cxn modelId="{7BDF82BC-FE54-43CE-85EF-714E8BB608A9}" type="presOf" srcId="{14083613-08EA-7E49-8ACB-6FDA63E1E782}" destId="{1EF93529-8173-DD47-B07F-3890BD6495DB}" srcOrd="0" destOrd="0" presId="urn:microsoft.com/office/officeart/2005/8/layout/radial4"/>
    <dgm:cxn modelId="{1121925C-C6E3-234E-BB7C-490F5B5AEAC5}" srcId="{02ACAFBF-FAA4-CF40-903F-8E06316C9DAD}" destId="{C10A8E12-6B98-714A-B004-F5A2F729CC3C}" srcOrd="3" destOrd="0" parTransId="{611ADB7C-0DDA-0043-93F4-98104E475B14}" sibTransId="{21C5600B-011B-384D-90AD-DC05097A3C8C}"/>
    <dgm:cxn modelId="{4724A77D-B29B-402A-AE60-7B6E604B2C48}" type="presOf" srcId="{611ADB7C-0DDA-0043-93F4-98104E475B14}" destId="{7D0E4D96-78A9-E24C-8108-04DD4276F0CB}" srcOrd="0" destOrd="0" presId="urn:microsoft.com/office/officeart/2005/8/layout/radial4"/>
    <dgm:cxn modelId="{66911579-2BC4-3541-809E-B05D084BB699}" srcId="{02ACAFBF-FAA4-CF40-903F-8E06316C9DAD}" destId="{A89223D4-DE53-6C4C-A6AD-C391F7456D7F}" srcOrd="1" destOrd="0" parTransId="{341CBBCE-1A80-1F47-9012-56030E2F040C}" sibTransId="{E6AB2723-6375-4E42-8A59-941C358949E7}"/>
    <dgm:cxn modelId="{983625E8-3EFE-46C2-B4A1-B78964762AC4}" type="presOf" srcId="{CD20247E-4824-9D4F-9B7B-EDE55C010F32}" destId="{74A6BBC1-E65F-524D-A931-8A6DF82C9565}" srcOrd="0" destOrd="0" presId="urn:microsoft.com/office/officeart/2005/8/layout/radial4"/>
    <dgm:cxn modelId="{214C49D2-319B-4461-9E43-8BD7FBA23A40}" type="presOf" srcId="{EA393CFC-1B7D-724D-B36A-434C68004164}" destId="{7ECCE689-06F9-5A45-A83A-B43FCEA2C803}" srcOrd="0" destOrd="0" presId="urn:microsoft.com/office/officeart/2005/8/layout/radial4"/>
    <dgm:cxn modelId="{9D989CFA-3052-4E92-94FE-674CBB016752}" type="presOf" srcId="{02ACAFBF-FAA4-CF40-903F-8E06316C9DAD}" destId="{37FFA7B3-0A08-FD47-AF18-948077028B1E}" srcOrd="0" destOrd="0" presId="urn:microsoft.com/office/officeart/2005/8/layout/radial4"/>
    <dgm:cxn modelId="{BD03BD66-B0B5-0A41-945D-9D39489ABF46}" srcId="{CD20247E-4824-9D4F-9B7B-EDE55C010F32}" destId="{02ACAFBF-FAA4-CF40-903F-8E06316C9DAD}" srcOrd="0" destOrd="0" parTransId="{11C419A5-F56C-2542-AF0E-CFA0937B5A1D}" sibTransId="{F6972C34-395E-9147-8A25-580A38ABBD64}"/>
    <dgm:cxn modelId="{CCF18DFA-8B65-492E-9472-F0E57F110D6E}" type="presOf" srcId="{C10A8E12-6B98-714A-B004-F5A2F729CC3C}" destId="{97D2D6D9-C999-4D40-9C2A-5937264ECCA1}" srcOrd="0" destOrd="0" presId="urn:microsoft.com/office/officeart/2005/8/layout/radial4"/>
    <dgm:cxn modelId="{E6896FD7-7B22-4971-B6F5-E91231D73164}" type="presOf" srcId="{341CBBCE-1A80-1F47-9012-56030E2F040C}" destId="{A3953CCF-16A8-6744-ADAB-88904DDD8AA3}" srcOrd="0" destOrd="0" presId="urn:microsoft.com/office/officeart/2005/8/layout/radial4"/>
    <dgm:cxn modelId="{7351B302-29C3-4545-B6E0-269581EBAF40}" srcId="{02ACAFBF-FAA4-CF40-903F-8E06316C9DAD}" destId="{78EC02AE-029A-9044-9706-AB082DCC1F36}" srcOrd="2" destOrd="0" parTransId="{EA393CFC-1B7D-724D-B36A-434C68004164}" sibTransId="{46936C0B-DE21-7D49-8115-2FEFEBABDB3D}"/>
    <dgm:cxn modelId="{14464D9E-8E41-4A63-A039-448CD9A17F3B}" type="presOf" srcId="{A89223D4-DE53-6C4C-A6AD-C391F7456D7F}" destId="{19789277-1808-D947-B42C-B387498748C0}" srcOrd="0" destOrd="0" presId="urn:microsoft.com/office/officeart/2005/8/layout/radial4"/>
    <dgm:cxn modelId="{A0FED09F-ED11-4CA9-8223-C2A3719DDC15}" type="presOf" srcId="{6C47D24B-D464-8A45-9CE2-1319B1E92707}" destId="{25E4E97F-1F18-B245-A6D1-7EE8DF9B3612}" srcOrd="0" destOrd="0" presId="urn:microsoft.com/office/officeart/2005/8/layout/radial4"/>
    <dgm:cxn modelId="{57BEE96C-6317-4039-8974-46A2E7868F06}" type="presParOf" srcId="{74A6BBC1-E65F-524D-A931-8A6DF82C9565}" destId="{37FFA7B3-0A08-FD47-AF18-948077028B1E}" srcOrd="0" destOrd="0" presId="urn:microsoft.com/office/officeart/2005/8/layout/radial4"/>
    <dgm:cxn modelId="{A60198BB-057E-4C5E-A813-8C8A7779CA93}" type="presParOf" srcId="{74A6BBC1-E65F-524D-A931-8A6DF82C9565}" destId="{25E4E97F-1F18-B245-A6D1-7EE8DF9B3612}" srcOrd="1" destOrd="0" presId="urn:microsoft.com/office/officeart/2005/8/layout/radial4"/>
    <dgm:cxn modelId="{100E2301-5998-4D96-8DC1-EE3E07DD011D}" type="presParOf" srcId="{74A6BBC1-E65F-524D-A931-8A6DF82C9565}" destId="{1EF93529-8173-DD47-B07F-3890BD6495DB}" srcOrd="2" destOrd="0" presId="urn:microsoft.com/office/officeart/2005/8/layout/radial4"/>
    <dgm:cxn modelId="{E34ADF04-0595-43BD-89A1-8F78F5A2608A}" type="presParOf" srcId="{74A6BBC1-E65F-524D-A931-8A6DF82C9565}" destId="{A3953CCF-16A8-6744-ADAB-88904DDD8AA3}" srcOrd="3" destOrd="0" presId="urn:microsoft.com/office/officeart/2005/8/layout/radial4"/>
    <dgm:cxn modelId="{2B11797A-DD1B-4645-90BA-6DC85EC1983C}" type="presParOf" srcId="{74A6BBC1-E65F-524D-A931-8A6DF82C9565}" destId="{19789277-1808-D947-B42C-B387498748C0}" srcOrd="4" destOrd="0" presId="urn:microsoft.com/office/officeart/2005/8/layout/radial4"/>
    <dgm:cxn modelId="{030D87BE-D616-4116-A5B8-EA03842169DE}" type="presParOf" srcId="{74A6BBC1-E65F-524D-A931-8A6DF82C9565}" destId="{7ECCE689-06F9-5A45-A83A-B43FCEA2C803}" srcOrd="5" destOrd="0" presId="urn:microsoft.com/office/officeart/2005/8/layout/radial4"/>
    <dgm:cxn modelId="{6D977321-F7A1-4325-9852-326D13B43CD2}" type="presParOf" srcId="{74A6BBC1-E65F-524D-A931-8A6DF82C9565}" destId="{0ED47FDA-F69B-804B-9AD5-195D5EBCE912}" srcOrd="6" destOrd="0" presId="urn:microsoft.com/office/officeart/2005/8/layout/radial4"/>
    <dgm:cxn modelId="{36364AAD-9465-4643-AB23-83C4E9B10C23}" type="presParOf" srcId="{74A6BBC1-E65F-524D-A931-8A6DF82C9565}" destId="{7D0E4D96-78A9-E24C-8108-04DD4276F0CB}" srcOrd="7" destOrd="0" presId="urn:microsoft.com/office/officeart/2005/8/layout/radial4"/>
    <dgm:cxn modelId="{0BE4EE36-D12A-4AB4-8A95-4CDCDD396969}" type="presParOf" srcId="{74A6BBC1-E65F-524D-A931-8A6DF82C9565}" destId="{97D2D6D9-C999-4D40-9C2A-5937264ECCA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0C36DD-E82B-467A-ABBB-836F26681088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AECEF73C-1983-424B-9EFD-71047A41F4F2}">
      <dgm:prSet phldrT="[Текст]"/>
      <dgm:spPr/>
      <dgm:t>
        <a:bodyPr/>
        <a:lstStyle/>
        <a:p>
          <a:r>
            <a:rPr lang="ru-RU" dirty="0" smtClean="0"/>
            <a:t>Стендовые выставки</a:t>
          </a:r>
          <a:endParaRPr lang="ru-RU" dirty="0"/>
        </a:p>
      </dgm:t>
    </dgm:pt>
    <dgm:pt modelId="{B7C9FB55-81FA-44E6-B3FB-911FAD98E90C}" type="parTrans" cxnId="{866E1FB6-EF4C-48D2-872B-D61922930A3F}">
      <dgm:prSet/>
      <dgm:spPr/>
      <dgm:t>
        <a:bodyPr/>
        <a:lstStyle/>
        <a:p>
          <a:endParaRPr lang="ru-RU"/>
        </a:p>
      </dgm:t>
    </dgm:pt>
    <dgm:pt modelId="{9BF6162C-FD18-452C-B371-467EE8EBDED8}" type="sibTrans" cxnId="{866E1FB6-EF4C-48D2-872B-D61922930A3F}">
      <dgm:prSet/>
      <dgm:spPr/>
      <dgm:t>
        <a:bodyPr/>
        <a:lstStyle/>
        <a:p>
          <a:endParaRPr lang="ru-RU"/>
        </a:p>
      </dgm:t>
    </dgm:pt>
    <dgm:pt modelId="{C0C62C28-B738-4CF1-8C0A-BCD069F2A4C8}">
      <dgm:prSet phldrT="[Текст]"/>
      <dgm:spPr/>
      <dgm:t>
        <a:bodyPr/>
        <a:lstStyle/>
        <a:p>
          <a:r>
            <a:rPr lang="ru-RU" dirty="0" smtClean="0"/>
            <a:t>Ярмарка проектов</a:t>
          </a:r>
          <a:endParaRPr lang="ru-RU" dirty="0"/>
        </a:p>
      </dgm:t>
    </dgm:pt>
    <dgm:pt modelId="{87E818EF-A87C-4573-8DA4-A27D5B64349E}" type="parTrans" cxnId="{EEB3870C-90D1-4C52-803D-88D9B668A80D}">
      <dgm:prSet/>
      <dgm:spPr/>
      <dgm:t>
        <a:bodyPr/>
        <a:lstStyle/>
        <a:p>
          <a:endParaRPr lang="ru-RU"/>
        </a:p>
      </dgm:t>
    </dgm:pt>
    <dgm:pt modelId="{B210BB5B-50E4-4D52-9844-B209DD18784A}" type="sibTrans" cxnId="{EEB3870C-90D1-4C52-803D-88D9B668A80D}">
      <dgm:prSet/>
      <dgm:spPr/>
      <dgm:t>
        <a:bodyPr/>
        <a:lstStyle/>
        <a:p>
          <a:endParaRPr lang="ru-RU"/>
        </a:p>
      </dgm:t>
    </dgm:pt>
    <dgm:pt modelId="{E5C0EB02-84B2-41A5-878E-56F3B3E3AF56}" type="pres">
      <dgm:prSet presAssocID="{100C36DD-E82B-467A-ABBB-836F26681088}" presName="CompostProcess" presStyleCnt="0">
        <dgm:presLayoutVars>
          <dgm:dir/>
          <dgm:resizeHandles val="exact"/>
        </dgm:presLayoutVars>
      </dgm:prSet>
      <dgm:spPr/>
    </dgm:pt>
    <dgm:pt modelId="{BE605AAD-B461-4342-9E13-CD084CD802E2}" type="pres">
      <dgm:prSet presAssocID="{100C36DD-E82B-467A-ABBB-836F26681088}" presName="arrow" presStyleLbl="bgShp" presStyleIdx="0" presStyleCnt="1"/>
      <dgm:spPr/>
    </dgm:pt>
    <dgm:pt modelId="{D1C54501-0BF3-416C-A3C1-6394C9AE1F9C}" type="pres">
      <dgm:prSet presAssocID="{100C36DD-E82B-467A-ABBB-836F26681088}" presName="linearProcess" presStyleCnt="0"/>
      <dgm:spPr/>
    </dgm:pt>
    <dgm:pt modelId="{6D051FF4-333C-49FF-8F87-6954D360435A}" type="pres">
      <dgm:prSet presAssocID="{AECEF73C-1983-424B-9EFD-71047A41F4F2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ABE2F-A231-4501-8419-2E848F03C326}" type="pres">
      <dgm:prSet presAssocID="{9BF6162C-FD18-452C-B371-467EE8EBDED8}" presName="sibTrans" presStyleCnt="0"/>
      <dgm:spPr/>
    </dgm:pt>
    <dgm:pt modelId="{0A04883B-B58E-4E4D-A0CB-D956773F0FEC}" type="pres">
      <dgm:prSet presAssocID="{C0C62C28-B738-4CF1-8C0A-BCD069F2A4C8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B3870C-90D1-4C52-803D-88D9B668A80D}" srcId="{100C36DD-E82B-467A-ABBB-836F26681088}" destId="{C0C62C28-B738-4CF1-8C0A-BCD069F2A4C8}" srcOrd="1" destOrd="0" parTransId="{87E818EF-A87C-4573-8DA4-A27D5B64349E}" sibTransId="{B210BB5B-50E4-4D52-9844-B209DD18784A}"/>
    <dgm:cxn modelId="{1D8B6CD6-E211-450C-8983-FE80DD7A5583}" type="presOf" srcId="{AECEF73C-1983-424B-9EFD-71047A41F4F2}" destId="{6D051FF4-333C-49FF-8F87-6954D360435A}" srcOrd="0" destOrd="0" presId="urn:microsoft.com/office/officeart/2005/8/layout/hProcess9"/>
    <dgm:cxn modelId="{866E1FB6-EF4C-48D2-872B-D61922930A3F}" srcId="{100C36DD-E82B-467A-ABBB-836F26681088}" destId="{AECEF73C-1983-424B-9EFD-71047A41F4F2}" srcOrd="0" destOrd="0" parTransId="{B7C9FB55-81FA-44E6-B3FB-911FAD98E90C}" sibTransId="{9BF6162C-FD18-452C-B371-467EE8EBDED8}"/>
    <dgm:cxn modelId="{CC8A292E-57C6-4112-97AE-62712A2D3FD7}" type="presOf" srcId="{100C36DD-E82B-467A-ABBB-836F26681088}" destId="{E5C0EB02-84B2-41A5-878E-56F3B3E3AF56}" srcOrd="0" destOrd="0" presId="urn:microsoft.com/office/officeart/2005/8/layout/hProcess9"/>
    <dgm:cxn modelId="{901F1764-1C32-4680-AB38-32B974A4AE72}" type="presOf" srcId="{C0C62C28-B738-4CF1-8C0A-BCD069F2A4C8}" destId="{0A04883B-B58E-4E4D-A0CB-D956773F0FEC}" srcOrd="0" destOrd="0" presId="urn:microsoft.com/office/officeart/2005/8/layout/hProcess9"/>
    <dgm:cxn modelId="{85FA9BAB-6299-4022-B1C1-812437D7F17B}" type="presParOf" srcId="{E5C0EB02-84B2-41A5-878E-56F3B3E3AF56}" destId="{BE605AAD-B461-4342-9E13-CD084CD802E2}" srcOrd="0" destOrd="0" presId="urn:microsoft.com/office/officeart/2005/8/layout/hProcess9"/>
    <dgm:cxn modelId="{616986F3-D0E3-4123-85EC-44DA7F5821A5}" type="presParOf" srcId="{E5C0EB02-84B2-41A5-878E-56F3B3E3AF56}" destId="{D1C54501-0BF3-416C-A3C1-6394C9AE1F9C}" srcOrd="1" destOrd="0" presId="urn:microsoft.com/office/officeart/2005/8/layout/hProcess9"/>
    <dgm:cxn modelId="{38E94665-D300-4CC9-A31C-B81CB01706E4}" type="presParOf" srcId="{D1C54501-0BF3-416C-A3C1-6394C9AE1F9C}" destId="{6D051FF4-333C-49FF-8F87-6954D360435A}" srcOrd="0" destOrd="0" presId="urn:microsoft.com/office/officeart/2005/8/layout/hProcess9"/>
    <dgm:cxn modelId="{420E9C39-7E09-43B9-BBF4-513ADAF047A9}" type="presParOf" srcId="{D1C54501-0BF3-416C-A3C1-6394C9AE1F9C}" destId="{458ABE2F-A231-4501-8419-2E848F03C326}" srcOrd="1" destOrd="0" presId="urn:microsoft.com/office/officeart/2005/8/layout/hProcess9"/>
    <dgm:cxn modelId="{12F6A9F7-6F9F-4F82-B306-A38D18667A32}" type="presParOf" srcId="{D1C54501-0BF3-416C-A3C1-6394C9AE1F9C}" destId="{0A04883B-B58E-4E4D-A0CB-D956773F0FE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351CF-44BC-41F8-8AB8-D11B589176D1}">
      <dsp:nvSpPr>
        <dsp:cNvPr id="0" name=""/>
        <dsp:cNvSpPr/>
      </dsp:nvSpPr>
      <dsp:spPr>
        <a:xfrm>
          <a:off x="3283564" y="0"/>
          <a:ext cx="4925347" cy="164268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организация личностно значимой деятельности обучающихся: исследовательской, проектной, социальной.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часть внеурочных модулей выполняет также пропедевтическую  роль (модули по химии, физике и т.д.). </a:t>
          </a:r>
          <a:endParaRPr lang="ru-RU" sz="1200" kern="1200" dirty="0"/>
        </a:p>
      </dsp:txBody>
      <dsp:txXfrm>
        <a:off x="3283564" y="205335"/>
        <a:ext cx="4309341" cy="1232012"/>
      </dsp:txXfrm>
    </dsp:sp>
    <dsp:sp modelId="{564E1F8A-C7DA-4FC3-AA1D-98736819147D}">
      <dsp:nvSpPr>
        <dsp:cNvPr id="0" name=""/>
        <dsp:cNvSpPr/>
      </dsp:nvSpPr>
      <dsp:spPr>
        <a:xfrm>
          <a:off x="0" y="0"/>
          <a:ext cx="3283564" cy="16426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Основная цель содержания внеурочных модулей </a:t>
          </a:r>
          <a:endParaRPr lang="ru-RU" sz="2400" kern="1200" dirty="0"/>
        </a:p>
      </dsp:txBody>
      <dsp:txXfrm>
        <a:off x="80189" y="80189"/>
        <a:ext cx="3123186" cy="1482304"/>
      </dsp:txXfrm>
    </dsp:sp>
    <dsp:sp modelId="{9636F576-5501-4018-9CE3-2E3B4A36E239}">
      <dsp:nvSpPr>
        <dsp:cNvPr id="0" name=""/>
        <dsp:cNvSpPr/>
      </dsp:nvSpPr>
      <dsp:spPr>
        <a:xfrm>
          <a:off x="3283564" y="1806950"/>
          <a:ext cx="4925347" cy="164268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формируется и осуществляется посредством форм организации, отличных от урочной системы обучения.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занятия проводятся в смешанных группах на уровне параллели классов.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продолжительность каждого модуля 7 – 10 часов.</a:t>
          </a:r>
          <a:endParaRPr lang="ru-RU" sz="1200" kern="1200" dirty="0"/>
        </a:p>
      </dsp:txBody>
      <dsp:txXfrm>
        <a:off x="3283564" y="2012285"/>
        <a:ext cx="4309341" cy="1232012"/>
      </dsp:txXfrm>
    </dsp:sp>
    <dsp:sp modelId="{8F504763-CBDB-4102-A314-07B83B3A1561}">
      <dsp:nvSpPr>
        <dsp:cNvPr id="0" name=""/>
        <dsp:cNvSpPr/>
      </dsp:nvSpPr>
      <dsp:spPr>
        <a:xfrm>
          <a:off x="0" y="1806950"/>
          <a:ext cx="3283564" cy="164268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Содержание занятий внеурочных модулей</a:t>
          </a:r>
          <a:endParaRPr lang="ru-RU" sz="2400" kern="1200" dirty="0"/>
        </a:p>
      </dsp:txBody>
      <dsp:txXfrm>
        <a:off x="80189" y="1887139"/>
        <a:ext cx="3123186" cy="1482304"/>
      </dsp:txXfrm>
    </dsp:sp>
    <dsp:sp modelId="{70EF35DA-2CED-44DD-B0D5-F82FD8EC3512}">
      <dsp:nvSpPr>
        <dsp:cNvPr id="0" name=""/>
        <dsp:cNvSpPr/>
      </dsp:nvSpPr>
      <dsp:spPr>
        <a:xfrm>
          <a:off x="3283564" y="3613901"/>
          <a:ext cx="4925347" cy="164268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На каждую четверть обучающиеся и их родители (законные представители) выбирают внеурочные модули из предлагаемого перечня.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5 класс – по </a:t>
          </a:r>
          <a:r>
            <a:rPr lang="en-US" sz="1200" kern="1200" dirty="0" smtClean="0"/>
            <a:t>2</a:t>
          </a:r>
          <a:r>
            <a:rPr lang="ru-RU" sz="1200" kern="1200" dirty="0" smtClean="0"/>
            <a:t> модуля из 2</a:t>
          </a:r>
          <a:r>
            <a:rPr lang="en-US" sz="1200" kern="1200" dirty="0" smtClean="0"/>
            <a:t>0</a:t>
          </a:r>
          <a:r>
            <a:rPr lang="ru-RU" sz="1200" kern="1200" dirty="0" smtClean="0"/>
            <a:t> возможных вариантов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Выбор на платформе </a:t>
          </a:r>
          <a:r>
            <a:rPr lang="en-US" sz="1200" kern="1200" dirty="0" err="1" smtClean="0"/>
            <a:t>Moodle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>
        <a:off x="3283564" y="3819236"/>
        <a:ext cx="4309341" cy="1232012"/>
      </dsp:txXfrm>
    </dsp:sp>
    <dsp:sp modelId="{0F7FB858-7698-4E02-9E6B-C4BFAB635AE9}">
      <dsp:nvSpPr>
        <dsp:cNvPr id="0" name=""/>
        <dsp:cNvSpPr/>
      </dsp:nvSpPr>
      <dsp:spPr>
        <a:xfrm>
          <a:off x="0" y="3613901"/>
          <a:ext cx="3283564" cy="164268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Выбор модулей</a:t>
          </a:r>
        </a:p>
      </dsp:txBody>
      <dsp:txXfrm>
        <a:off x="80189" y="3694090"/>
        <a:ext cx="3123186" cy="1482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FA7B3-0A08-FD47-AF18-948077028B1E}">
      <dsp:nvSpPr>
        <dsp:cNvPr id="0" name=""/>
        <dsp:cNvSpPr/>
      </dsp:nvSpPr>
      <dsp:spPr>
        <a:xfrm>
          <a:off x="3003803" y="2746285"/>
          <a:ext cx="2221992" cy="22219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Итоговый</a:t>
          </a:r>
          <a:r>
            <a:rPr lang="ru-RU" sz="2400" kern="1200" baseline="0" dirty="0" smtClean="0"/>
            <a:t> продукт</a:t>
          </a:r>
          <a:endParaRPr lang="ru-RU" sz="2400" kern="1200" dirty="0"/>
        </a:p>
      </dsp:txBody>
      <dsp:txXfrm>
        <a:off x="3329206" y="3071688"/>
        <a:ext cx="1571186" cy="1571186"/>
      </dsp:txXfrm>
    </dsp:sp>
    <dsp:sp modelId="{25E4E97F-1F18-B245-A6D1-7EE8DF9B3612}">
      <dsp:nvSpPr>
        <dsp:cNvPr id="0" name=""/>
        <dsp:cNvSpPr/>
      </dsp:nvSpPr>
      <dsp:spPr>
        <a:xfrm rot="11700000">
          <a:off x="1023745" y="2972558"/>
          <a:ext cx="1941832" cy="6332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F93529-8173-DD47-B07F-3890BD6495DB}">
      <dsp:nvSpPr>
        <dsp:cNvPr id="0" name=""/>
        <dsp:cNvSpPr/>
      </dsp:nvSpPr>
      <dsp:spPr>
        <a:xfrm>
          <a:off x="1382" y="2193543"/>
          <a:ext cx="2110892" cy="1688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0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эссе, реферат, обзорные материалы, отчёты</a:t>
          </a:r>
          <a:endParaRPr lang="ru-RU" sz="1400" kern="1200" dirty="0"/>
        </a:p>
      </dsp:txBody>
      <dsp:txXfrm>
        <a:off x="50843" y="2243004"/>
        <a:ext cx="2011970" cy="1589791"/>
      </dsp:txXfrm>
    </dsp:sp>
    <dsp:sp modelId="{A3953CCF-16A8-6744-ADAB-88904DDD8AA3}">
      <dsp:nvSpPr>
        <dsp:cNvPr id="0" name=""/>
        <dsp:cNvSpPr/>
      </dsp:nvSpPr>
      <dsp:spPr>
        <a:xfrm rot="14700000">
          <a:off x="2216266" y="1551366"/>
          <a:ext cx="1941832" cy="6332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3214990"/>
                <a:satOff val="-2889"/>
                <a:lumOff val="-458"/>
                <a:alphaOff val="0"/>
                <a:shade val="45000"/>
                <a:satMod val="155000"/>
              </a:schemeClr>
            </a:gs>
            <a:gs pos="60000">
              <a:schemeClr val="accent4">
                <a:hueOff val="3214990"/>
                <a:satOff val="-2889"/>
                <a:lumOff val="-458"/>
                <a:alphaOff val="0"/>
                <a:shade val="95000"/>
                <a:satMod val="150000"/>
              </a:schemeClr>
            </a:gs>
            <a:gs pos="100000">
              <a:schemeClr val="accent4">
                <a:hueOff val="3214990"/>
                <a:satOff val="-2889"/>
                <a:lumOff val="-458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789277-1808-D947-B42C-B387498748C0}">
      <dsp:nvSpPr>
        <dsp:cNvPr id="0" name=""/>
        <dsp:cNvSpPr/>
      </dsp:nvSpPr>
      <dsp:spPr>
        <a:xfrm>
          <a:off x="1721409" y="143694"/>
          <a:ext cx="2110892" cy="1688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214990"/>
                <a:satOff val="-2889"/>
                <a:lumOff val="-458"/>
                <a:alphaOff val="0"/>
                <a:shade val="45000"/>
                <a:satMod val="155000"/>
              </a:schemeClr>
            </a:gs>
            <a:gs pos="60000">
              <a:schemeClr val="accent4">
                <a:hueOff val="3214990"/>
                <a:satOff val="-2889"/>
                <a:lumOff val="-458"/>
                <a:alphaOff val="0"/>
                <a:shade val="95000"/>
                <a:satMod val="150000"/>
              </a:schemeClr>
            </a:gs>
            <a:gs pos="100000">
              <a:schemeClr val="accent4">
                <a:hueOff val="3214990"/>
                <a:satOff val="-2889"/>
                <a:lumOff val="-458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Художественная творческая работа (в области литературы, музыки, искусства)</a:t>
          </a:r>
          <a:endParaRPr lang="ru-RU" sz="1400" kern="1200" dirty="0"/>
        </a:p>
      </dsp:txBody>
      <dsp:txXfrm>
        <a:off x="1770870" y="193155"/>
        <a:ext cx="2011970" cy="1589791"/>
      </dsp:txXfrm>
    </dsp:sp>
    <dsp:sp modelId="{7ECCE689-06F9-5A45-A83A-B43FCEA2C803}">
      <dsp:nvSpPr>
        <dsp:cNvPr id="0" name=""/>
        <dsp:cNvSpPr/>
      </dsp:nvSpPr>
      <dsp:spPr>
        <a:xfrm rot="17700000">
          <a:off x="4071500" y="1551366"/>
          <a:ext cx="1941832" cy="6332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6429979"/>
                <a:satOff val="-5778"/>
                <a:lumOff val="-915"/>
                <a:alphaOff val="0"/>
                <a:shade val="45000"/>
                <a:satMod val="155000"/>
              </a:schemeClr>
            </a:gs>
            <a:gs pos="60000">
              <a:schemeClr val="accent4">
                <a:hueOff val="6429979"/>
                <a:satOff val="-5778"/>
                <a:lumOff val="-915"/>
                <a:alphaOff val="0"/>
                <a:shade val="95000"/>
                <a:satMod val="150000"/>
              </a:schemeClr>
            </a:gs>
            <a:gs pos="100000">
              <a:schemeClr val="accent4">
                <a:hueOff val="6429979"/>
                <a:satOff val="-5778"/>
                <a:lumOff val="-915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D47FDA-F69B-804B-9AD5-195D5EBCE912}">
      <dsp:nvSpPr>
        <dsp:cNvPr id="0" name=""/>
        <dsp:cNvSpPr/>
      </dsp:nvSpPr>
      <dsp:spPr>
        <a:xfrm>
          <a:off x="4397297" y="143694"/>
          <a:ext cx="2110892" cy="1688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429979"/>
                <a:satOff val="-5778"/>
                <a:lumOff val="-915"/>
                <a:alphaOff val="0"/>
                <a:shade val="45000"/>
                <a:satMod val="155000"/>
              </a:schemeClr>
            </a:gs>
            <a:gs pos="60000">
              <a:schemeClr val="accent4">
                <a:hueOff val="6429979"/>
                <a:satOff val="-5778"/>
                <a:lumOff val="-915"/>
                <a:alphaOff val="0"/>
                <a:shade val="95000"/>
                <a:satMod val="150000"/>
              </a:schemeClr>
            </a:gs>
            <a:gs pos="100000">
              <a:schemeClr val="accent4">
                <a:hueOff val="6429979"/>
                <a:satOff val="-5778"/>
                <a:lumOff val="-915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Материальный объект: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макет или иное конструкторское изделие</a:t>
          </a:r>
          <a:endParaRPr lang="ru-RU" sz="1400" kern="1200" dirty="0"/>
        </a:p>
      </dsp:txBody>
      <dsp:txXfrm>
        <a:off x="4446758" y="193155"/>
        <a:ext cx="2011970" cy="1589791"/>
      </dsp:txXfrm>
    </dsp:sp>
    <dsp:sp modelId="{7D0E4D96-78A9-E24C-8108-04DD4276F0CB}">
      <dsp:nvSpPr>
        <dsp:cNvPr id="0" name=""/>
        <dsp:cNvSpPr/>
      </dsp:nvSpPr>
      <dsp:spPr>
        <a:xfrm rot="20700000">
          <a:off x="5264022" y="2972558"/>
          <a:ext cx="1941832" cy="6332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9644969"/>
                <a:satOff val="-8667"/>
                <a:lumOff val="-1373"/>
                <a:alphaOff val="0"/>
                <a:shade val="45000"/>
                <a:satMod val="155000"/>
              </a:schemeClr>
            </a:gs>
            <a:gs pos="60000">
              <a:schemeClr val="accent4">
                <a:hueOff val="9644969"/>
                <a:satOff val="-8667"/>
                <a:lumOff val="-1373"/>
                <a:alphaOff val="0"/>
                <a:shade val="95000"/>
                <a:satMod val="150000"/>
              </a:schemeClr>
            </a:gs>
            <a:gs pos="100000">
              <a:schemeClr val="accent4">
                <a:hueOff val="9644969"/>
                <a:satOff val="-8667"/>
                <a:lumOff val="-1373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2D6D9-C999-4D40-9C2A-5937264ECCA1}">
      <dsp:nvSpPr>
        <dsp:cNvPr id="0" name=""/>
        <dsp:cNvSpPr/>
      </dsp:nvSpPr>
      <dsp:spPr>
        <a:xfrm>
          <a:off x="6117325" y="2193543"/>
          <a:ext cx="2110892" cy="1688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644969"/>
                <a:satOff val="-8667"/>
                <a:lumOff val="-1373"/>
                <a:alphaOff val="0"/>
                <a:shade val="45000"/>
                <a:satMod val="155000"/>
              </a:schemeClr>
            </a:gs>
            <a:gs pos="60000">
              <a:schemeClr val="accent4">
                <a:hueOff val="9644969"/>
                <a:satOff val="-8667"/>
                <a:lumOff val="-1373"/>
                <a:alphaOff val="0"/>
                <a:shade val="95000"/>
                <a:satMod val="150000"/>
              </a:schemeClr>
            </a:gs>
            <a:gs pos="100000">
              <a:schemeClr val="accent4">
                <a:hueOff val="9644969"/>
                <a:satOff val="-8667"/>
                <a:lumOff val="-1373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</a:t>
          </a:r>
          <a:r>
            <a:rPr lang="en-US" sz="1400" kern="1200" dirty="0" err="1" smtClean="0"/>
            <a:t>тчётные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материалы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по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социальному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исследовательскому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проекту</a:t>
          </a:r>
          <a:r>
            <a:rPr lang="ru-RU" sz="1400" kern="1200" dirty="0" smtClean="0"/>
            <a:t> (тексты, </a:t>
          </a:r>
          <a:r>
            <a:rPr lang="ru-RU" sz="1400" kern="1200" dirty="0" err="1" smtClean="0"/>
            <a:t>мультимедийные</a:t>
          </a:r>
          <a:r>
            <a:rPr lang="ru-RU" sz="1400" kern="1200" dirty="0" smtClean="0"/>
            <a:t> презентации)</a:t>
          </a:r>
          <a:endParaRPr lang="ru-RU" sz="1400" kern="1200" dirty="0"/>
        </a:p>
      </dsp:txBody>
      <dsp:txXfrm>
        <a:off x="6166786" y="2243004"/>
        <a:ext cx="2011970" cy="15897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1A4D5-F4A6-4718-8AD4-40DAFA730F37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E73E8-E22C-4352-975D-D5A25DDE4E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984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E73E8-E22C-4352-975D-D5A25DDE4E8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base.garant.ru/70188902/#ixzz50MjAiGnl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_________Microsoft_Word1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764704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475C1"/>
                </a:solidFill>
              </a:rPr>
              <a:t>ФГОС ООО и ФГОС СОО: </a:t>
            </a:r>
            <a:r>
              <a:rPr lang="ru-RU" sz="2800" b="1" i="1" dirty="0">
                <a:solidFill>
                  <a:srgbClr val="0475C1"/>
                </a:solidFill>
              </a:rPr>
              <a:t>ч</a:t>
            </a:r>
            <a:r>
              <a:rPr lang="ru-RU" sz="2800" b="1" i="1" dirty="0" smtClean="0">
                <a:solidFill>
                  <a:srgbClr val="0475C1"/>
                </a:solidFill>
              </a:rPr>
              <a:t>асть учебного плана, формируемая участниками образовательных отношений</a:t>
            </a:r>
            <a:endParaRPr lang="ru-RU" sz="2800" dirty="0">
              <a:solidFill>
                <a:srgbClr val="0475C1"/>
              </a:solidFill>
            </a:endParaRPr>
          </a:p>
        </p:txBody>
      </p:sp>
      <p:pic>
        <p:nvPicPr>
          <p:cNvPr id="1026" name="Picture 2" descr="C:\Users\Наталья Николаевна\Pictures\КАртинки на сайт\diagnostic_teach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5453" y="3284984"/>
            <a:ext cx="4248472" cy="31891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17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1" name="Picture 5" descr="C:\Users\Наталья Николаевна\Pictures\Школьная жизнь\2015\Итоги модулей 3 четверти\IMG_09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0"/>
            <a:ext cx="4716016" cy="3429000"/>
          </a:xfrm>
          <a:prstGeom prst="rect">
            <a:avLst/>
          </a:prstGeom>
          <a:noFill/>
        </p:spPr>
      </p:pic>
      <p:pic>
        <p:nvPicPr>
          <p:cNvPr id="24578" name="Picture 2" descr="C:\Users\Наталья Николаевна\Pictures\Школьная жизнь\2015\Итоги модулей 3 четверти\IMG_09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1960" cy="3501008"/>
          </a:xfrm>
          <a:prstGeom prst="rect">
            <a:avLst/>
          </a:prstGeom>
          <a:noFill/>
        </p:spPr>
      </p:pic>
      <p:pic>
        <p:nvPicPr>
          <p:cNvPr id="24579" name="Picture 3" descr="C:\Users\Наталья Николаевна\Pictures\Школьная жизнь\2015\Итоги модулей 3 четверти\IMG_09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680520" cy="3429000"/>
          </a:xfrm>
          <a:prstGeom prst="rect">
            <a:avLst/>
          </a:prstGeom>
          <a:noFill/>
        </p:spPr>
      </p:pic>
      <p:pic>
        <p:nvPicPr>
          <p:cNvPr id="24580" name="Picture 4" descr="C:\Users\Наталья Николаевна\Pictures\Школьная жизнь\2015\Итоги модулей 3 четверти\IMG_09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429000"/>
            <a:ext cx="4716016" cy="3429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1560" y="1"/>
            <a:ext cx="8318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Стендовая выставка итоговых продуктов по итогам четверти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468270"/>
            <a:ext cx="8756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Ежегодное образовательное событие -  ярмарка итоговых продуктов модулей и курсов по выбору вариативной части учебного плана 5-8-х классов. 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885" y="71522"/>
            <a:ext cx="4318373" cy="28803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988"/>
            <a:ext cx="4335665" cy="2891855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53" y="2636912"/>
            <a:ext cx="4335665" cy="28918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513" y="2611897"/>
            <a:ext cx="4333780" cy="2890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Ярмарка модулей и курсов по выбору</a:t>
            </a:r>
            <a:endParaRPr lang="ru-RU" dirty="0"/>
          </a:p>
        </p:txBody>
      </p:sp>
      <p:pic>
        <p:nvPicPr>
          <p:cNvPr id="24578" name="Picture 2" descr="C:\Users\Mama\Desktop\31a4faa1393284941a0a77ff3faf2c17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500306"/>
            <a:ext cx="3857652" cy="25717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714356"/>
            <a:ext cx="50006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base">
              <a:buNone/>
            </a:pPr>
            <a:r>
              <a:rPr lang="ru-RU" dirty="0" smtClean="0"/>
              <a:t>Участники Ярмарки узнали об особенностях изготовления </a:t>
            </a:r>
            <a:r>
              <a:rPr lang="ru-RU" dirty="0" err="1" smtClean="0"/>
              <a:t>ветрогенератора</a:t>
            </a:r>
            <a:r>
              <a:rPr lang="ru-RU" dirty="0" smtClean="0"/>
              <a:t> из бросового материала, создания Gif-картинок и поделок из муки и слои, подготовке к экзаменам по иностранному языку на получение международного сертификата, музейном деле и сохранении наследия, изучении качества питьевой воды и письменности от начала времен до наших дней,  создании комиксов и многими другими интереснейшими проектами.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64357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472518" cy="1500198"/>
          </a:xfrm>
        </p:spPr>
        <p:txBody>
          <a:bodyPr>
            <a:noAutofit/>
          </a:bodyPr>
          <a:lstStyle/>
          <a:p>
            <a:pPr indent="0" fontAlgn="base">
              <a:buNone/>
            </a:pPr>
            <a:r>
              <a:rPr lang="ru-RU" sz="1700" dirty="0" smtClean="0"/>
              <a:t>Работа итоговой Ярмарки проходит в формате трех сессий. Каждый доклад был посвящен одному из итоговых продуктов модуля или курса по выбору.</a:t>
            </a:r>
          </a:p>
          <a:p>
            <a:endParaRPr lang="ru-RU" sz="1800" dirty="0"/>
          </a:p>
        </p:txBody>
      </p:sp>
      <p:pic>
        <p:nvPicPr>
          <p:cNvPr id="25602" name="Picture 2" descr="C:\Users\Mama\Desktop\Лучшие работы Ярмар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214554"/>
            <a:ext cx="3835400" cy="25781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2285992"/>
            <a:ext cx="42148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base">
              <a:buNone/>
            </a:pPr>
            <a:r>
              <a:rPr lang="ru-RU" dirty="0" smtClean="0"/>
              <a:t>На Ярмарке каждый проект оценивали  эксперты -  педагоги школы, которые определили лучшие работы Ярмарки, авторы которых награждены дипломами на линейке.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32816"/>
              </p:ext>
            </p:extLst>
          </p:nvPr>
        </p:nvGraphicFramePr>
        <p:xfrm>
          <a:off x="611560" y="476672"/>
          <a:ext cx="8003232" cy="52609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415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04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04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40417"/>
                <a:gridCol w="10404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8640">
                <a:tc>
                  <a:txBody>
                    <a:bodyPr/>
                    <a:lstStyle/>
                    <a:p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</a:rPr>
                        <a:t>Преобладающие формы индивидуализации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5-6 классы</a:t>
                      </a:r>
                      <a:endParaRPr lang="ru-RU" sz="1800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7-8 классы</a:t>
                      </a:r>
                      <a:endParaRPr lang="ru-RU" sz="1800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 класс</a:t>
                      </a:r>
                      <a:endParaRPr lang="ru-RU" sz="1800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10-11 классы</a:t>
                      </a:r>
                      <a:endParaRPr lang="ru-RU" sz="1800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6747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ru-RU" sz="2000" dirty="0" smtClean="0"/>
                        <a:t>Модули</a:t>
                      </a: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945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ru-RU" sz="2000" dirty="0" smtClean="0"/>
                        <a:t>Образовательные события (образовательные игры, каникулярные школы, презентация</a:t>
                      </a:r>
                      <a:r>
                        <a:rPr lang="ru-RU" sz="2000" baseline="0" dirty="0" smtClean="0"/>
                        <a:t> продуктов деятельности)</a:t>
                      </a:r>
                      <a:endParaRPr lang="ru-RU" sz="2000" dirty="0" smtClean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9453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2000" dirty="0" smtClean="0"/>
                        <a:t>Курсы по выбору</a:t>
                      </a:r>
                      <a:endParaRPr lang="ru-RU" sz="2000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9453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2000" dirty="0" smtClean="0"/>
                        <a:t>Профессиональные пробы</a:t>
                      </a:r>
                      <a:endParaRPr lang="ru-RU" sz="2000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2433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2000" dirty="0" smtClean="0"/>
                        <a:t>Базовый</a:t>
                      </a:r>
                      <a:r>
                        <a:rPr lang="ru-RU" sz="2000" baseline="0" dirty="0" smtClean="0"/>
                        <a:t> и углубленный уровни изучения</a:t>
                      </a:r>
                      <a:endParaRPr lang="ru-RU" sz="2000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C:\Users\Наталья Николаевна\Pictures\Школьная жизнь\2013\2013-11-07-08_Каникулярная школа Олимпионики\DSC_09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068960"/>
            <a:ext cx="4572000" cy="3789040"/>
          </a:xfrm>
          <a:prstGeom prst="rect">
            <a:avLst/>
          </a:prstGeom>
          <a:noFill/>
        </p:spPr>
      </p:pic>
      <p:pic>
        <p:nvPicPr>
          <p:cNvPr id="23556" name="Picture 4" descr="C:\Users\Наталья Николаевна\Pictures\Школьная жизнь\2013\2013-11-07-08_Каникулярная школа Олимпионики\DSC_0895.JPG"/>
          <p:cNvPicPr>
            <a:picLocks noChangeAspect="1" noChangeArrowheads="1"/>
          </p:cNvPicPr>
          <p:nvPr/>
        </p:nvPicPr>
        <p:blipFill>
          <a:blip r:embed="rId3" cstate="print"/>
          <a:srcRect l="9111" r="11259"/>
          <a:stretch>
            <a:fillRect/>
          </a:stretch>
        </p:blipFill>
        <p:spPr bwMode="auto">
          <a:xfrm>
            <a:off x="0" y="2924944"/>
            <a:ext cx="4715585" cy="3933056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5" name="Picture 3" descr="C:\Users\Наталья Николаевна\Pictures\Школьная жизнь\2013\2013-11-07-08_Каникулярная школа Олимпионики\DSC_081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3318" y="0"/>
            <a:ext cx="4620682" cy="306896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23554" name="Picture 2" descr="C:\Users\Наталья Николаевна\Pictures\Школьная жизнь\2013\2013-11-07-08_Каникулярная школа Олимпионики\DSC_08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4620837" cy="306895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71604" y="2643182"/>
            <a:ext cx="6077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Каникулярная школа 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«</a:t>
            </a:r>
            <a:r>
              <a:rPr lang="ru-RU" sz="3600" b="1" dirty="0" err="1" smtClean="0">
                <a:solidFill>
                  <a:schemeClr val="bg1"/>
                </a:solidFill>
              </a:rPr>
              <a:t>Олимпионики</a:t>
            </a:r>
            <a:r>
              <a:rPr lang="ru-RU" sz="3600" b="1" dirty="0" smtClean="0">
                <a:solidFill>
                  <a:schemeClr val="bg1"/>
                </a:solidFill>
              </a:rPr>
              <a:t>»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1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0" name="Picture 4" descr="C:\Users\Наталья Николаевна\Pictures\Школьная жизнь\2014\Каникулярная школа Культурист-2014\IMG_803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1" y="3225553"/>
            <a:ext cx="4572000" cy="3636671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24578" name="Picture 2" descr="C:\Users\Наталья Николаевна\Pictures\Школьная жизнь\2014\Каникулярная школа Культурист-2014\IMG_8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572001" cy="3356992"/>
          </a:xfrm>
          <a:prstGeom prst="rect">
            <a:avLst/>
          </a:prstGeom>
          <a:noFill/>
        </p:spPr>
      </p:pic>
      <p:pic>
        <p:nvPicPr>
          <p:cNvPr id="24579" name="Picture 3" descr="C:\Users\Наталья Николаевна\Pictures\Школьная жизнь\2014\Каникулярная школа Культурист-2014\IMG_8248.JPG"/>
          <p:cNvPicPr>
            <a:picLocks noChangeAspect="1" noChangeArrowheads="1"/>
          </p:cNvPicPr>
          <p:nvPr/>
        </p:nvPicPr>
        <p:blipFill>
          <a:blip r:embed="rId4" cstate="print"/>
          <a:srcRect l="5753"/>
          <a:stretch>
            <a:fillRect/>
          </a:stretch>
        </p:blipFill>
        <p:spPr bwMode="auto">
          <a:xfrm>
            <a:off x="4572000" y="3356992"/>
            <a:ext cx="4572000" cy="3501008"/>
          </a:xfrm>
          <a:prstGeom prst="rect">
            <a:avLst/>
          </a:prstGeom>
          <a:noFill/>
        </p:spPr>
      </p:pic>
      <p:pic>
        <p:nvPicPr>
          <p:cNvPr id="24581" name="Picture 5" descr="C:\Users\Наталья Николаевна\Pictures\Школьная жизнь\2014\Каникулярная школа Культурист-2014\IMG_8015.JPG"/>
          <p:cNvPicPr>
            <a:picLocks noChangeAspect="1" noChangeArrowheads="1"/>
          </p:cNvPicPr>
          <p:nvPr/>
        </p:nvPicPr>
        <p:blipFill>
          <a:blip r:embed="rId5" cstate="print"/>
          <a:srcRect l="3835" r="3605"/>
          <a:stretch>
            <a:fillRect/>
          </a:stretch>
        </p:blipFill>
        <p:spPr bwMode="auto">
          <a:xfrm>
            <a:off x="4535488" y="0"/>
            <a:ext cx="4608512" cy="335699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71472" y="2714620"/>
            <a:ext cx="70984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Каникулярная школа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«Большое космическое путешествие»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2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1"/>
          <a:stretch/>
        </p:blipFill>
        <p:spPr>
          <a:xfrm>
            <a:off x="4646446" y="-1"/>
            <a:ext cx="4536504" cy="270892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" y="9806"/>
            <a:ext cx="4798424" cy="2699113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71472" y="2786058"/>
            <a:ext cx="7552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Каникулярная школа 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«Путешествие по литературному Калининграду»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0" b="34250"/>
          <a:stretch/>
        </p:blipFill>
        <p:spPr>
          <a:xfrm>
            <a:off x="428596" y="3571876"/>
            <a:ext cx="3154842" cy="27089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4" y="3571876"/>
            <a:ext cx="4856597" cy="27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9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28596" y="3143248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Каникулярная школа «Создание книги» март 2015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24578" name="Picture 2" descr="C:\Users\Mama\Desktop\создание книги 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4071966" cy="2714644"/>
          </a:xfrm>
          <a:prstGeom prst="rect">
            <a:avLst/>
          </a:prstGeom>
          <a:noFill/>
        </p:spPr>
      </p:pic>
      <p:pic>
        <p:nvPicPr>
          <p:cNvPr id="24579" name="Picture 3" descr="C:\Users\Mama\Desktop\создание книг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643314"/>
            <a:ext cx="4205696" cy="2803797"/>
          </a:xfrm>
          <a:prstGeom prst="rect">
            <a:avLst/>
          </a:prstGeom>
          <a:noFill/>
        </p:spPr>
      </p:pic>
      <p:pic>
        <p:nvPicPr>
          <p:cNvPr id="15" name="Рисунок 14" descr="G:\каникулярная школа 2015\IMG_10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643314"/>
            <a:ext cx="405765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G:\DCIM\100OLYMP\P323015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428604"/>
            <a:ext cx="392909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149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28596" y="3143248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Каникулярная школа «Создание книги» март 2015</a:t>
            </a:r>
            <a:endParaRPr lang="ru-RU" sz="2000" b="1" dirty="0">
              <a:solidFill>
                <a:srgbClr val="00B0F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G:\каникулярная школа 2015\IMG_0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28604"/>
            <a:ext cx="4154014" cy="276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каникулярная школа 2015\IMG_08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097" y="442529"/>
            <a:ext cx="3923928" cy="26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каникулярная школа 2015\IMG_09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43358"/>
            <a:ext cx="4359428" cy="290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каникулярная школа 2015\IMG_09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097" y="3530602"/>
            <a:ext cx="4148943" cy="276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5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00B050"/>
                </a:solidFill>
              </a:rPr>
              <a:t>Основная школа: внеурочные модули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53799328"/>
              </p:ext>
            </p:extLst>
          </p:nvPr>
        </p:nvGraphicFramePr>
        <p:xfrm>
          <a:off x="611560" y="1196752"/>
          <a:ext cx="820891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764704"/>
            <a:ext cx="6552728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Учебный план по ФГОС СОО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39552" y="1628800"/>
            <a:ext cx="7853208" cy="378140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Учебный план профиля обучения и (или) индивидуальный учебный план должны содержать 11 (12) учебных предметов и предусматривать изучение не менее одного учебного предмета из каждой предметной области, определенной настоящим Стандартом, в том числе общими для включения во все учебные планы являются учебные предметы "Русский язык", "Литература", "Иностранный язык", "Математика", "История" (или "Россия в мире"), "Физическая культура", "Основы безопасности жизнедеятельности", "Астрономия".</a:t>
            </a:r>
          </a:p>
          <a:p>
            <a:r>
              <a:rPr lang="ru-RU" dirty="0"/>
              <a:t>При этом учебный план профиля обучения (кроме универсального) должен содержать не менее 3(4) учебных предметов на углубленном уровне изучения из соответствующей профилю обучения предметной области и (или) смежной с ней предметной области.</a:t>
            </a:r>
          </a:p>
          <a:p>
            <a:r>
              <a:rPr lang="ru-RU" dirty="0"/>
              <a:t>В учебном плане должно быть предусмотрено выполнение обучающимися индивидуального(</a:t>
            </a:r>
            <a:r>
              <a:rPr lang="ru-RU" dirty="0" err="1"/>
              <a:t>ых</a:t>
            </a:r>
            <a:r>
              <a:rPr lang="ru-RU" dirty="0"/>
              <a:t>) проекта(</a:t>
            </a:r>
            <a:r>
              <a:rPr lang="ru-RU" dirty="0" err="1"/>
              <a:t>ов</a:t>
            </a:r>
            <a:r>
              <a:rPr lang="ru-RU" dirty="0"/>
              <a:t>).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Система ГАРАНТ: </a:t>
            </a:r>
            <a:r>
              <a:rPr lang="ru-RU" dirty="0">
                <a:hlinkClick r:id="rId2"/>
              </a:rPr>
              <a:t>http://base.garant.ru/70188902/#ixzz50MjAiGnl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75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46" y="1340768"/>
            <a:ext cx="6953837" cy="48095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3" y="40466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Выбор предметов для формирования индивидуального учебного плана</a:t>
            </a:r>
          </a:p>
        </p:txBody>
      </p:sp>
    </p:spTree>
    <p:extLst>
      <p:ext uri="{BB962C8B-B14F-4D97-AF65-F5344CB8AC3E}">
        <p14:creationId xmlns:p14="http://schemas.microsoft.com/office/powerpoint/2010/main" val="186109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48747"/>
            <a:ext cx="5472608" cy="3648405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9552" y="548680"/>
            <a:ext cx="818388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000" dirty="0" smtClean="0"/>
              <a:t>Курс «Погружение»</a:t>
            </a:r>
            <a:endParaRPr lang="ru-RU" sz="2000" dirty="0"/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494779" y="4797152"/>
            <a:ext cx="7853208" cy="1405136"/>
          </a:xfrm>
          <a:prstGeom prst="rect">
            <a:avLst/>
          </a:prstGeom>
        </p:spPr>
        <p:txBody>
          <a:bodyPr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683568" y="5085184"/>
            <a:ext cx="7853208" cy="1224136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Экскурсии с фокусом на разнообразие профессий, встречи с экспертами, мастер-классы, </a:t>
            </a:r>
            <a:r>
              <a:rPr lang="ru-RU" dirty="0" err="1" smtClean="0"/>
              <a:t>тьюторское</a:t>
            </a:r>
            <a:r>
              <a:rPr lang="ru-RU" dirty="0" smtClean="0"/>
              <a:t>, психологическое сопровождение</a:t>
            </a:r>
          </a:p>
          <a:p>
            <a:r>
              <a:rPr lang="ru-RU" dirty="0" smtClean="0"/>
              <a:t>Сетевое взаимодействие с партнёрскими школами</a:t>
            </a:r>
          </a:p>
          <a:p>
            <a:r>
              <a:rPr lang="ru-RU" dirty="0" smtClean="0"/>
              <a:t>Примеры 2017 года: Музей Мирового океана, «</a:t>
            </a:r>
            <a:r>
              <a:rPr lang="ru-RU" dirty="0" err="1" smtClean="0"/>
              <a:t>Автотор</a:t>
            </a:r>
            <a:r>
              <a:rPr lang="ru-RU" dirty="0" smtClean="0"/>
              <a:t>», аэропорт, финансово-экономическая компания, судостроительный завод «Янтарь», </a:t>
            </a:r>
            <a:r>
              <a:rPr lang="en-US" dirty="0" smtClean="0"/>
              <a:t>SEO</a:t>
            </a:r>
            <a:r>
              <a:rPr lang="ru-RU" dirty="0" smtClean="0"/>
              <a:t>-оптимизация, психолог реабилитационного центра «Орехово» + вузы и Центр занятости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19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7920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Индивидуальный итоговый проект </a:t>
            </a:r>
            <a:br>
              <a:rPr lang="ru-RU" sz="2000" dirty="0" smtClean="0"/>
            </a:br>
            <a:r>
              <a:rPr lang="ru-RU" sz="2000" dirty="0" smtClean="0"/>
              <a:t>(10 – 11 класс)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8183880" cy="447598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Индивидуальный итоговый проект – учебный проект, выполняемый обучающимся в рамках одного или нескольких учебных предметов с целью продемонстрировать свои достижения в самостоятельном освоении содержания и методов избранных областей знаний и/или видов деятельности и способность проектировать и осуществлять целесообразную и результативную деятельность (учебно-познавательную, конструкторскую, социальную, художественно-творческую, иную</a:t>
            </a:r>
            <a:r>
              <a:rPr lang="ru-RU" dirty="0" smtClean="0"/>
              <a:t>).</a:t>
            </a:r>
          </a:p>
          <a:p>
            <a:endParaRPr lang="ru-RU" dirty="0"/>
          </a:p>
          <a:p>
            <a:r>
              <a:rPr lang="ru-RU" dirty="0"/>
              <a:t>Индивидуальный итоговый проект выполняется обучающимся самостоятельно под руководством учителя (</a:t>
            </a:r>
            <a:r>
              <a:rPr lang="ru-RU" dirty="0" err="1"/>
              <a:t>тьютора</a:t>
            </a:r>
            <a:r>
              <a:rPr lang="ru-RU" dirty="0"/>
              <a:t>) по выбранной теме в рамках одного или нескольких изучаемых учебных предметов, курсов в любой избранной области деятельности</a:t>
            </a:r>
            <a:r>
              <a:rPr lang="ru-RU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34 </a:t>
            </a:r>
            <a:r>
              <a:rPr lang="ru-RU" dirty="0" smtClean="0"/>
              <a:t>и 35 часов в учебном плане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66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Индивидуальные итоговые проекты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информационный </a:t>
            </a:r>
            <a:r>
              <a:rPr lang="ru-RU" dirty="0"/>
              <a:t>(поисковый), исследовательский, творческий, социальный, прикладной (практико-ориентированный), игровой (ролевой), инновационный (предполагающий организационно-экономический механизм внедрения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r>
              <a:rPr lang="ru-RU" dirty="0" err="1" smtClean="0"/>
              <a:t>монопредметный</a:t>
            </a:r>
            <a:r>
              <a:rPr lang="ru-RU" dirty="0"/>
              <a:t>, </a:t>
            </a:r>
            <a:r>
              <a:rPr lang="ru-RU" dirty="0" err="1"/>
              <a:t>метапредметный</a:t>
            </a:r>
            <a:r>
              <a:rPr lang="ru-RU" dirty="0"/>
              <a:t>, относящийся к области знаний (нескольким областям), относящийся к области деятельности и пр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состав материалов: </a:t>
            </a:r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текст исследовательской работы / программы и описания проекта;</a:t>
            </a:r>
          </a:p>
          <a:p>
            <a:pPr marL="0" indent="0">
              <a:buNone/>
            </a:pPr>
            <a:r>
              <a:rPr lang="ru-RU" dirty="0"/>
              <a:t>2) мультимедийная </a:t>
            </a:r>
            <a:r>
              <a:rPr lang="ru-RU" dirty="0" smtClean="0"/>
              <a:t>презентация или плакат, визуализирующие </a:t>
            </a:r>
            <a:r>
              <a:rPr lang="ru-RU" dirty="0"/>
              <a:t>текст исследовательской /проектной работы;</a:t>
            </a:r>
          </a:p>
          <a:p>
            <a:pPr marL="0" indent="0">
              <a:buNone/>
            </a:pPr>
            <a:r>
              <a:rPr lang="ru-RU" dirty="0"/>
              <a:t>3) (для проектной работы) продукт проектной деятельности (макет, сценарий, буклет, выпуск газеты, видеофильм и т.п.).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88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83880" cy="1051560"/>
          </a:xfrm>
        </p:spPr>
        <p:txBody>
          <a:bodyPr/>
          <a:lstStyle/>
          <a:p>
            <a:r>
              <a:rPr lang="ru-RU" dirty="0"/>
              <a:t>Основные критерии оценки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8183880" cy="41879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способность к самостоятельному приобретению знаний и решению проблем;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сформированность</a:t>
            </a:r>
            <a:r>
              <a:rPr lang="ru-RU" dirty="0"/>
              <a:t> предметных знаний и способов действий; 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сформированность</a:t>
            </a:r>
            <a:r>
              <a:rPr lang="ru-RU" dirty="0"/>
              <a:t> регулятивных действий; 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сформированность</a:t>
            </a:r>
            <a:r>
              <a:rPr lang="ru-RU" dirty="0"/>
              <a:t> коммуникативных действий.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19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63688" y="579438"/>
            <a:ext cx="2775456" cy="40129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2017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5796135" y="579438"/>
            <a:ext cx="2787953" cy="40129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2018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395536" y="1052736"/>
            <a:ext cx="3672408" cy="493012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Образ Сергея Есенина в русской литературе</a:t>
            </a:r>
          </a:p>
          <a:p>
            <a:r>
              <a:rPr lang="ru-RU" dirty="0" smtClean="0"/>
              <a:t>Анализ состава пластиковых ТБО в кабинете биологии школы № 28 г. Калининграда</a:t>
            </a:r>
          </a:p>
          <a:p>
            <a:r>
              <a:rPr lang="ru-RU" dirty="0" smtClean="0"/>
              <a:t>Положение и роль женщин в истории России (с древних времён до начала </a:t>
            </a:r>
            <a:r>
              <a:rPr lang="en-US" dirty="0" smtClean="0"/>
              <a:t>XIX </a:t>
            </a:r>
            <a:r>
              <a:rPr lang="ru-RU" dirty="0" smtClean="0"/>
              <a:t>века)</a:t>
            </a:r>
          </a:p>
          <a:p>
            <a:r>
              <a:rPr lang="ru-RU" dirty="0" smtClean="0"/>
              <a:t>Музыка и здоровье</a:t>
            </a:r>
          </a:p>
          <a:p>
            <a:r>
              <a:rPr lang="ru-RU" dirty="0" smtClean="0"/>
              <a:t>Калининградский трамвай</a:t>
            </a:r>
          </a:p>
          <a:p>
            <a:r>
              <a:rPr lang="ru-RU" dirty="0" smtClean="0"/>
              <a:t>Особенности авторской пунктуации М.Ю. Лермонтова</a:t>
            </a:r>
          </a:p>
          <a:p>
            <a:r>
              <a:rPr lang="ru-RU" dirty="0" smtClean="0"/>
              <a:t>Помощь бездомным животным – питомцам приюта «</a:t>
            </a:r>
            <a:r>
              <a:rPr lang="ru-RU" dirty="0" err="1" smtClean="0"/>
              <a:t>Тимвилль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Музыкальное развитие дошкольников</a:t>
            </a:r>
          </a:p>
          <a:p>
            <a:r>
              <a:rPr lang="ru-RU" dirty="0"/>
              <a:t>“Использование QR-кодов в навигации по школе</a:t>
            </a:r>
            <a:r>
              <a:rPr lang="ru-RU" dirty="0" smtClean="0"/>
              <a:t>”</a:t>
            </a:r>
          </a:p>
          <a:p>
            <a:r>
              <a:rPr lang="ru-RU" dirty="0" smtClean="0"/>
              <a:t>Самоопределение обучающихся старшей школы № 28</a:t>
            </a:r>
            <a:endParaRPr lang="ru-RU" dirty="0"/>
          </a:p>
          <a:p>
            <a:endParaRPr lang="ru-RU" dirty="0" smtClean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283968" y="1052736"/>
            <a:ext cx="4464496" cy="4968552"/>
          </a:xfrm>
        </p:spPr>
        <p:txBody>
          <a:bodyPr>
            <a:normAutofit fontScale="55000" lnSpcReduction="20000"/>
          </a:bodyPr>
          <a:lstStyle/>
          <a:p>
            <a:r>
              <a:rPr lang="ru-RU" sz="2700" dirty="0" smtClean="0"/>
              <a:t>Сходства и отличия русских и немецких сказок (на примере сказки А.С. Пушкина «Сказка о мёртвой царевне и семи богатырях» и </a:t>
            </a:r>
            <a:r>
              <a:rPr lang="ru-RU" sz="2700" dirty="0" err="1" smtClean="0"/>
              <a:t>бр</a:t>
            </a:r>
            <a:r>
              <a:rPr lang="ru-RU" sz="2700" dirty="0" smtClean="0"/>
              <a:t>. Гримм «Белоснежка»)</a:t>
            </a:r>
          </a:p>
          <a:p>
            <a:r>
              <a:rPr lang="ru-RU" sz="2700" dirty="0" smtClean="0"/>
              <a:t>Модернизация школьной </a:t>
            </a:r>
            <a:r>
              <a:rPr lang="ru-RU" sz="2700" dirty="0" err="1" smtClean="0"/>
              <a:t>велопарковки</a:t>
            </a:r>
            <a:endParaRPr lang="ru-RU" sz="2700" dirty="0" smtClean="0"/>
          </a:p>
          <a:p>
            <a:r>
              <a:rPr lang="ru-RU" sz="2700" dirty="0" smtClean="0"/>
              <a:t>Употребление в речи слова «милый» и производного от него новообразования «</a:t>
            </a:r>
            <a:r>
              <a:rPr lang="ru-RU" sz="2700" dirty="0" err="1" smtClean="0"/>
              <a:t>милота</a:t>
            </a:r>
            <a:r>
              <a:rPr lang="ru-RU" sz="2700" dirty="0" smtClean="0"/>
              <a:t>»  (на примере учащихся МАОУ СОШ № 28)</a:t>
            </a:r>
          </a:p>
          <a:p>
            <a:r>
              <a:rPr lang="ru-RU" sz="2700" dirty="0" smtClean="0"/>
              <a:t>Влияние классного коллектива на адаптацию вновь прибывших в МАОУ СОШ № 28 13-15-летних подростков</a:t>
            </a:r>
          </a:p>
          <a:p>
            <a:r>
              <a:rPr lang="ru-RU" sz="2700" dirty="0" err="1" smtClean="0"/>
              <a:t>Видеоурок</a:t>
            </a:r>
            <a:r>
              <a:rPr lang="ru-RU" sz="2700" dirty="0" smtClean="0"/>
              <a:t> </a:t>
            </a:r>
            <a:r>
              <a:rPr lang="ru-RU" sz="2700" dirty="0"/>
              <a:t>по изучению польского </a:t>
            </a:r>
            <a:r>
              <a:rPr lang="ru-RU" sz="2700" dirty="0" smtClean="0"/>
              <a:t>языка</a:t>
            </a:r>
          </a:p>
          <a:p>
            <a:r>
              <a:rPr lang="ru-RU" sz="2700" dirty="0" smtClean="0"/>
              <a:t>Влияние музыки на артериальное давление человека</a:t>
            </a:r>
          </a:p>
          <a:p>
            <a:r>
              <a:rPr lang="ru-RU" sz="2700" dirty="0" smtClean="0"/>
              <a:t>Путешествие во времени: Кёнигсберг – Калининград (сквозь призму поэзии)</a:t>
            </a:r>
          </a:p>
          <a:p>
            <a:r>
              <a:rPr lang="ru-RU" sz="2700" dirty="0" smtClean="0"/>
              <a:t>Осведомлённость обучающихся 10-11 классов и учителей МАОУ СОШ № 28 о генной инженерии на примере ГМО</a:t>
            </a:r>
            <a:endParaRPr lang="ru-RU" sz="27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1051560"/>
          </a:xfrm>
        </p:spPr>
        <p:txBody>
          <a:bodyPr/>
          <a:lstStyle/>
          <a:p>
            <a:r>
              <a:rPr lang="ru-RU" dirty="0" err="1" smtClean="0"/>
              <a:t>Профпробы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>
            <a:normAutofit/>
          </a:bodyPr>
          <a:lstStyle/>
          <a:p>
            <a:r>
              <a:rPr lang="ru-RU" dirty="0"/>
              <a:t>Проект «Создание региональной модели организации профессионального обучения школьников в условиях взаимодействия организаций общего и профессионального образования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Участники – почти 30 школ и несколько СПО</a:t>
            </a:r>
          </a:p>
          <a:p>
            <a:r>
              <a:rPr lang="ru-RU" dirty="0" smtClean="0"/>
              <a:t>7-8 класс: 8 х 4 = 32 часа</a:t>
            </a:r>
          </a:p>
        </p:txBody>
      </p:sp>
    </p:spTree>
    <p:extLst>
      <p:ext uri="{BB962C8B-B14F-4D97-AF65-F5344CB8AC3E}">
        <p14:creationId xmlns:p14="http://schemas.microsoft.com/office/powerpoint/2010/main" val="11465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32E342-3950-4FD7-A062-100A25580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560840" cy="1368152"/>
          </a:xfrm>
        </p:spPr>
        <p:txBody>
          <a:bodyPr>
            <a:noAutofit/>
          </a:bodyPr>
          <a:lstStyle/>
          <a:p>
            <a:r>
              <a:rPr lang="ru-RU" sz="3200" dirty="0"/>
              <a:t>Профессиональные пробы 2018/2019 </a:t>
            </a:r>
            <a:r>
              <a:rPr lang="ru-RU" sz="3200" dirty="0" err="1"/>
              <a:t>уч.г</a:t>
            </a:r>
            <a:r>
              <a:rPr lang="ru-RU" sz="3200" dirty="0"/>
              <a:t>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37D27F5-AA6A-4602-BE82-5C08990F3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4" y="2276872"/>
            <a:ext cx="7613374" cy="374935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ГАУ КО ПОО «Колледж сервиса и туризма»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7-8 класс, </a:t>
            </a:r>
            <a:r>
              <a:rPr lang="ru-RU" dirty="0" smtClean="0">
                <a:solidFill>
                  <a:schemeClr val="tx1"/>
                </a:solidFill>
              </a:rPr>
              <a:t>формат </a:t>
            </a:r>
            <a:r>
              <a:rPr lang="ru-RU" sz="2000" dirty="0" smtClean="0">
                <a:solidFill>
                  <a:schemeClr val="tx1"/>
                </a:solidFill>
              </a:rPr>
              <a:t>«погружения»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четыре </a:t>
            </a:r>
            <a:r>
              <a:rPr lang="ru-RU" sz="2000" dirty="0">
                <a:solidFill>
                  <a:schemeClr val="tx1"/>
                </a:solidFill>
              </a:rPr>
              <a:t>профессии в течение </a:t>
            </a:r>
            <a:r>
              <a:rPr lang="ru-RU" sz="2000" dirty="0" smtClean="0">
                <a:solidFill>
                  <a:schemeClr val="tx1"/>
                </a:solidFill>
              </a:rPr>
              <a:t>года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Повар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Экскурсовод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Делопроизводитель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Швея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Младший медицинский сотрудник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Официант/бармен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Пожарная безопасность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Парикмахер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/>
              <a:t>Маникюр</a:t>
            </a:r>
          </a:p>
        </p:txBody>
      </p:sp>
    </p:spTree>
    <p:extLst>
      <p:ext uri="{BB962C8B-B14F-4D97-AF65-F5344CB8AC3E}">
        <p14:creationId xmlns:p14="http://schemas.microsoft.com/office/powerpoint/2010/main" val="2265305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439" y="546170"/>
            <a:ext cx="4752528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Колледж-класс (первый опыт)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183880" cy="4464496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Колледж </a:t>
            </a:r>
            <a:r>
              <a:rPr lang="ru-RU" dirty="0" err="1" smtClean="0"/>
              <a:t>мехатроники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и пищевой индустрии, </a:t>
            </a:r>
          </a:p>
          <a:p>
            <a:pPr marL="0" indent="0">
              <a:buNone/>
            </a:pPr>
            <a:r>
              <a:rPr lang="ru-RU" dirty="0" smtClean="0"/>
              <a:t>специальность </a:t>
            </a:r>
            <a:r>
              <a:rPr lang="ru-RU" dirty="0"/>
              <a:t>«Автоматические системы управления</a:t>
            </a:r>
            <a:r>
              <a:rPr lang="ru-RU" dirty="0" smtClean="0"/>
              <a:t>»</a:t>
            </a:r>
            <a:endParaRPr lang="ru-RU" dirty="0"/>
          </a:p>
          <a:p>
            <a:r>
              <a:rPr lang="ru-RU" dirty="0" smtClean="0"/>
              <a:t>Участвуют «Школа </a:t>
            </a:r>
            <a:r>
              <a:rPr lang="ru-RU" dirty="0"/>
              <a:t>Будущего», школа №28 г. Калининграда, </a:t>
            </a:r>
            <a:r>
              <a:rPr lang="ru-RU" dirty="0" err="1"/>
              <a:t>Храбровская</a:t>
            </a:r>
            <a:r>
              <a:rPr lang="ru-RU" dirty="0"/>
              <a:t> школа, школа №6 </a:t>
            </a:r>
            <a:r>
              <a:rPr lang="ru-RU" dirty="0" err="1" smtClean="0"/>
              <a:t>г.Балтийска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Обучающиеся – школьники 10 класса</a:t>
            </a:r>
          </a:p>
          <a:p>
            <a:r>
              <a:rPr lang="ru-RU" dirty="0" smtClean="0"/>
              <a:t>Обучение строится </a:t>
            </a:r>
            <a:r>
              <a:rPr lang="ru-RU" dirty="0"/>
              <a:t>с учетом </a:t>
            </a:r>
            <a:r>
              <a:rPr lang="ru-RU" dirty="0" err="1"/>
              <a:t>перезачета</a:t>
            </a:r>
            <a:r>
              <a:rPr lang="ru-RU" dirty="0"/>
              <a:t> образовательных результатов, полученных на базе школы в период освоения обучающимися программы 10-11 </a:t>
            </a:r>
            <a:r>
              <a:rPr lang="ru-RU" dirty="0" smtClean="0"/>
              <a:t>класса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688" y="476672"/>
            <a:ext cx="334558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3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63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439" y="546170"/>
            <a:ext cx="4752528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Колледж-класс (2018/2019)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183880" cy="4464496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Колледж сервиса и туризма, </a:t>
            </a:r>
          </a:p>
          <a:p>
            <a:pPr marL="0" indent="0">
              <a:buNone/>
            </a:pPr>
            <a:r>
              <a:rPr lang="ru-RU" dirty="0" smtClean="0"/>
              <a:t>специальность «Младший медицинский сотрудник по уходу за больным»</a:t>
            </a:r>
            <a:endParaRPr lang="ru-RU" dirty="0"/>
          </a:p>
          <a:p>
            <a:r>
              <a:rPr lang="ru-RU" dirty="0" smtClean="0"/>
              <a:t>Обучающиеся – школьники 10 класса</a:t>
            </a:r>
          </a:p>
          <a:p>
            <a:r>
              <a:rPr lang="ru-RU" dirty="0" smtClean="0"/>
              <a:t>Обучение строится в формате еженедельных занятий на территории колледжа в рамках договора о сетевой форме реализации образовательной программы </a:t>
            </a:r>
          </a:p>
          <a:p>
            <a:r>
              <a:rPr lang="ru-RU" dirty="0" smtClean="0"/>
              <a:t>Обязательная практика!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6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00B050"/>
                </a:solidFill>
              </a:rPr>
              <a:t>Перечень модулей на </a:t>
            </a:r>
            <a:r>
              <a:rPr lang="en-US" sz="2400" b="1" dirty="0" smtClean="0">
                <a:solidFill>
                  <a:srgbClr val="00B050"/>
                </a:solidFill>
              </a:rPr>
              <a:t>I</a:t>
            </a:r>
            <a:r>
              <a:rPr lang="ru-RU" sz="2400" b="1" dirty="0" smtClean="0">
                <a:solidFill>
                  <a:srgbClr val="00B050"/>
                </a:solidFill>
              </a:rPr>
              <a:t> четверть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80663"/>
              </p:ext>
            </p:extLst>
          </p:nvPr>
        </p:nvGraphicFramePr>
        <p:xfrm>
          <a:off x="251520" y="836712"/>
          <a:ext cx="8568952" cy="6103141"/>
        </p:xfrm>
        <a:graphic>
          <a:graphicData uri="http://schemas.openxmlformats.org/drawingml/2006/table">
            <a:tbl>
              <a:tblPr/>
              <a:tblGrid>
                <a:gridCol w="28162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531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994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0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015" algn="l"/>
                        </a:tabLst>
                      </a:pPr>
                      <a:endParaRPr lang="ru-RU" sz="12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588" marR="50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015" algn="l"/>
                        </a:tabLst>
                      </a:pPr>
                      <a:endParaRPr lang="ru-RU" sz="12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588" marR="50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015" algn="l"/>
                        </a:tabLst>
                      </a:pPr>
                      <a:endParaRPr lang="ru-RU" sz="12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588" marR="50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153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015" algn="l"/>
                        </a:tabLs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Продолжительность – 1 четверть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588" marR="50588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A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A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1877"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Моя страна – моя Россия (обществознание)</a:t>
                      </a: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Лысова В.И.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0588" marR="5058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6A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Лаборатория удивительных превращений (практические работы, опыты, химия)</a:t>
                      </a: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Зайцева Е.П.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0588" marR="5058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6A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Графическая лаборатория (искусство и информационные технологии)  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Шмелев Ю.Д.</a:t>
                      </a:r>
                      <a:endParaRPr lang="ru-RU" sz="12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0588" marR="5058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6A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1877"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Сладкая орфография (изучение орфографии в игровой форме)</a:t>
                      </a: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Богословская Н.В.</a:t>
                      </a:r>
                      <a:endParaRPr lang="ru-RU" sz="12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0588" marR="5058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Лаборатория волшебных экспериментов (физика)</a:t>
                      </a: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 i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Краснослободцева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Л.В.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0588" marR="5058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Робототехника (на базе конструкторов ЛЕГО)</a:t>
                      </a: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Соловьев А.В.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0588" marR="5058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1877"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мире слов (логическое мышление, обогащение словарного запаса)</a:t>
                      </a: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Колевинская Н.Ф</a:t>
                      </a:r>
                      <a:endParaRPr lang="ru-RU" sz="12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0588" marR="5058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Увлекательная физика</a:t>
                      </a: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Соловьев А.В.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0588" marR="5058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Сам себе психолог</a:t>
                      </a: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Баранникова В.И.</a:t>
                      </a:r>
                      <a:endParaRPr lang="ru-RU" sz="12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0588" marR="5058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02345"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Застывшие письмена (русский язык, история)</a:t>
                      </a: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Павловская В.М.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0588" marR="5058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Удивительные приключения в стране Экономики</a:t>
                      </a: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(экономика, математика, логика)</a:t>
                      </a: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 i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Тягонюк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Г.А.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0588" marR="5058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 цвета, кроме черного (адаптация в обществе, профилактика вредных привычек, психология) 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Сорокина О.А.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0588" marR="5058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1408"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Фанфикшн</a:t>
                      </a: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(литература)</a:t>
                      </a: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Зайцева В.А.</a:t>
                      </a:r>
                      <a:endParaRPr lang="ru-RU" sz="12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0588" marR="5058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Ненаглядная геометрия </a:t>
                      </a: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(пространственное мышление)</a:t>
                      </a: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Холодок А.П.</a:t>
                      </a:r>
                      <a:endParaRPr lang="ru-RU" sz="12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0588" marR="5058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261620" indent="-1016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Творческая мастерская «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МукаСолька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</a:t>
                      </a: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Тимошенко Е.Д.</a:t>
                      </a:r>
                    </a:p>
                  </a:txBody>
                  <a:tcPr marL="50588" marR="5058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1408"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Математика на английском языке</a:t>
                      </a: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Шишкина Ю.А.</a:t>
                      </a:r>
                      <a:endParaRPr lang="ru-RU" sz="12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0588" marR="5058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Занимательная арифметика</a:t>
                      </a: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(математика)</a:t>
                      </a: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Ермолова И.А.</a:t>
                      </a:r>
                      <a:endParaRPr lang="ru-RU" sz="12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0588" marR="5058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Экологический туризм</a:t>
                      </a: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 i="1" kern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Богатырева</a:t>
                      </a:r>
                      <a:r>
                        <a:rPr lang="ru-RU" sz="1200" i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Ю.А.</a:t>
                      </a:r>
                      <a:endParaRPr lang="ru-RU" sz="1200" i="1" kern="12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0588" marR="5058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1408"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Естественные науки на английском языке</a:t>
                      </a: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Лягаева Н.Н.</a:t>
                      </a:r>
                      <a:endParaRPr lang="ru-RU" sz="12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0588" marR="5058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Зелёная школа (практические работы, экология)</a:t>
                      </a: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Цветкова О.Г.</a:t>
                      </a:r>
                      <a:endParaRPr lang="ru-RU" sz="12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0588" marR="5058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Город мастеров</a:t>
                      </a: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(гончарная мастерская)</a:t>
                      </a: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 i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Шеховцов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А.В.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0588" marR="5058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1408"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 уроки на немецком</a:t>
                      </a: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Маркевич М.В.(для изучающих немецкий)</a:t>
                      </a:r>
                      <a:endParaRPr lang="ru-RU" sz="12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0588" marR="5058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Здоровый образ жизни</a:t>
                      </a: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Рымбалович А.С.</a:t>
                      </a:r>
                      <a:endParaRPr lang="ru-RU" sz="12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0588" marR="5058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Пластилиновая мультипликация</a:t>
                      </a: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Тимошенко Е.А.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0588" marR="5058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21408"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Путешествие по Калининграду (география)</a:t>
                      </a: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Рекуть А.С.</a:t>
                      </a:r>
                      <a:endParaRPr lang="ru-RU" sz="12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0588" marR="5058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0588" marR="5058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Древнерусское зодчество</a:t>
                      </a: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Власов В.И.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0588" marR="5058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521675"/>
              </p:ext>
            </p:extLst>
          </p:nvPr>
        </p:nvGraphicFramePr>
        <p:xfrm>
          <a:off x="39688" y="622300"/>
          <a:ext cx="9767887" cy="591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Документ" r:id="rId4" imgW="10737982" imgH="6510289" progId="Word.Document.12">
                  <p:embed/>
                </p:oleObj>
              </mc:Choice>
              <mc:Fallback>
                <p:oleObj name="Документ" r:id="rId4" imgW="10737982" imgH="6510289" progId="Word.Document.12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8" y="622300"/>
                        <a:ext cx="9767887" cy="591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1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dirty="0" smtClean="0">
                <a:solidFill>
                  <a:srgbClr val="00B050"/>
                </a:solidFill>
              </a:rPr>
              <a:t>Модули</a:t>
            </a:r>
            <a:endParaRPr lang="ru-RU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84517889"/>
              </p:ext>
            </p:extLst>
          </p:nvPr>
        </p:nvGraphicFramePr>
        <p:xfrm>
          <a:off x="357158" y="571480"/>
          <a:ext cx="8229600" cy="5111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452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Наталья Николаевна\Pictures\Школьная жизнь\2014\Фотографии модулей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51512" cy="3501008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074" name="Picture 2" descr="C:\Users\Наталья Николаевна\Pictures\Школьная жизнь\2015\Фото с модулей\IMG_8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5251512" cy="3501008"/>
          </a:xfrm>
          <a:prstGeom prst="rect">
            <a:avLst/>
          </a:prstGeom>
          <a:noFill/>
        </p:spPr>
      </p:pic>
      <p:pic>
        <p:nvPicPr>
          <p:cNvPr id="3075" name="Picture 3" descr="C:\Users\Наталья Николаевна\Pictures\Школьная жизнь\2015\Фото с модулей\IMG_9132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-1"/>
            <a:ext cx="4716016" cy="3427858"/>
          </a:xfrm>
          <a:prstGeom prst="rect">
            <a:avLst/>
          </a:prstGeom>
          <a:noFill/>
        </p:spPr>
      </p:pic>
      <p:pic>
        <p:nvPicPr>
          <p:cNvPr id="3076" name="Picture 4" descr="C:\Users\Наталья Николаевна\Pictures\Школьная жизнь\2015\Ярмарка модулей и курсов-2015\IMG_4954.jpg"/>
          <p:cNvPicPr>
            <a:picLocks noChangeAspect="1" noChangeArrowheads="1"/>
          </p:cNvPicPr>
          <p:nvPr/>
        </p:nvPicPr>
        <p:blipFill>
          <a:blip r:embed="rId5" cstate="print"/>
          <a:srcRect l="4778" r="4786"/>
          <a:stretch>
            <a:fillRect/>
          </a:stretch>
        </p:blipFill>
        <p:spPr bwMode="auto">
          <a:xfrm>
            <a:off x="4391472" y="3356992"/>
            <a:ext cx="4752528" cy="350100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2924944"/>
            <a:ext cx="3970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Лаборатория удивительных превращений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215082"/>
            <a:ext cx="4362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Лаборатория  волшебных экспериментов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6248" y="0"/>
            <a:ext cx="3802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 границей без проблем: польский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72462" y="6357958"/>
            <a:ext cx="923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3д-мир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E:\Фотографии модулей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795833" cy="342900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21506" name="Picture 2" descr="E:\Фотографии модулей\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"/>
            <a:ext cx="4572001" cy="3429001"/>
          </a:xfrm>
          <a:prstGeom prst="rect">
            <a:avLst/>
          </a:prstGeom>
          <a:noFill/>
        </p:spPr>
      </p:pic>
      <p:pic>
        <p:nvPicPr>
          <p:cNvPr id="21507" name="Picture 3" descr="E:\Фотографии модулей\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21509" name="Picture 5" descr="E:\Фотографии модулей\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Публичная презентация продуктов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428728" y="8572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291</TotalTime>
  <Words>1400</Words>
  <Application>Microsoft Office PowerPoint</Application>
  <PresentationFormat>Экран (4:3)</PresentationFormat>
  <Paragraphs>202</Paragraphs>
  <Slides>30</Slides>
  <Notes>1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Аспект</vt:lpstr>
      <vt:lpstr>Документ</vt:lpstr>
      <vt:lpstr>Презентация PowerPoint</vt:lpstr>
      <vt:lpstr>Основная школа: внеурочные модули</vt:lpstr>
      <vt:lpstr>Презентация PowerPoint</vt:lpstr>
      <vt:lpstr>Перечень модулей на I четверть</vt:lpstr>
      <vt:lpstr>Презентация PowerPoint</vt:lpstr>
      <vt:lpstr>Модули</vt:lpstr>
      <vt:lpstr>Презентация PowerPoint</vt:lpstr>
      <vt:lpstr>Презентация PowerPoint</vt:lpstr>
      <vt:lpstr>Публичная презентация продуктов</vt:lpstr>
      <vt:lpstr>Презентация PowerPoint</vt:lpstr>
      <vt:lpstr>Презентация PowerPoint</vt:lpstr>
      <vt:lpstr>Ярмарка модулей и курсов по выбору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Индивидуальный итоговый проект  (10 – 11 класс)</vt:lpstr>
      <vt:lpstr>Индивидуальные итоговые проекты</vt:lpstr>
      <vt:lpstr>Основные критерии оценки </vt:lpstr>
      <vt:lpstr>Презентация PowerPoint</vt:lpstr>
      <vt:lpstr>Профпробы</vt:lpstr>
      <vt:lpstr>Профессиональные пробы 2018/2019 уч.г.</vt:lpstr>
      <vt:lpstr>Колледж-класс (первый опыт)</vt:lpstr>
      <vt:lpstr>Колледж-класс (2018/2019)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примере 5-х классов</dc:title>
  <dc:creator>Наталья Николаевна</dc:creator>
  <cp:lastModifiedBy>Пользователь Windows</cp:lastModifiedBy>
  <cp:revision>49</cp:revision>
  <dcterms:created xsi:type="dcterms:W3CDTF">2015-10-19T10:53:56Z</dcterms:created>
  <dcterms:modified xsi:type="dcterms:W3CDTF">2019-06-05T06:58:20Z</dcterms:modified>
</cp:coreProperties>
</file>